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7" r:id="rId3"/>
    <p:sldId id="274" r:id="rId4"/>
    <p:sldId id="272" r:id="rId5"/>
    <p:sldId id="308" r:id="rId6"/>
    <p:sldId id="309" r:id="rId7"/>
    <p:sldId id="310" r:id="rId8"/>
    <p:sldId id="311" r:id="rId9"/>
    <p:sldId id="317" r:id="rId10"/>
    <p:sldId id="312" r:id="rId11"/>
    <p:sldId id="318" r:id="rId12"/>
    <p:sldId id="314" r:id="rId13"/>
    <p:sldId id="316" r:id="rId14"/>
    <p:sldId id="320" r:id="rId15"/>
    <p:sldId id="313" r:id="rId16"/>
    <p:sldId id="315" r:id="rId17"/>
    <p:sldId id="321" r:id="rId18"/>
    <p:sldId id="322" r:id="rId19"/>
    <p:sldId id="306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1C0"/>
    <a:srgbClr val="0042FE"/>
    <a:srgbClr val="F8F8F8"/>
    <a:srgbClr val="767171"/>
    <a:srgbClr val="FFFFFF"/>
    <a:srgbClr val="03365E"/>
    <a:srgbClr val="2C4485"/>
    <a:srgbClr val="189AD6"/>
    <a:srgbClr val="D7DDDF"/>
    <a:srgbClr val="B7E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4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09AE8-3AB4-4AF8-A18F-2BBB5A3BBE26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B70E5-02C7-40B8-ACCE-3F36493E4D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27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1499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531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4121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628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602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5902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9527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3530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44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757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332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2686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1467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775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712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6690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255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B70E5-02C7-40B8-ACCE-3F36493E4DE1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212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C6BE-FD35-496D-B6E3-1C96C66B7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10C8E-551F-4B99-ACB9-1A0266549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28F78-5907-4CF1-925C-B98171AD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F20C-6A6C-4B2A-8C47-3FA6F627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FD1CC-8E6B-428C-8C42-5A4092EE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556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3B72-C187-4422-9D96-4282EA52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B1BA8-4564-46AB-B652-39A300D08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CC348-E5DB-417F-B3DD-BB8CF03C4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2B890-108E-4E78-B651-793100C4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E822D-50B2-4F8D-A8BD-7B036303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877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F247D-2F70-4C67-942D-871EAA696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73EA6-91BC-4E27-A8A5-E4AC84BBC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CA13E-E86E-4C7B-9F5A-8FC4DA0C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49DCE-E976-40E4-AA75-81F555522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B6CF-2729-48E1-8C12-85EEED3B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87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FD69-9926-4853-8C8B-6987877F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DC56D-3652-42B1-BB86-7AA0B38DA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83741-3E89-4047-AEE1-AD5FBF19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70A9E-DA8D-4DEB-9E2D-A4A23F5F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5C9B3-4EFD-4F2D-9542-72374CE3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667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C80D-CC81-401C-A652-216107470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50E02-F24F-4D1E-BEAD-E802D2C73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B80BB-A7AF-4486-97E8-25C57BC1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9F9D2-88DF-4872-9512-E8728371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7087C-8C5E-4360-8A50-F7358DB1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063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192D-57C7-461A-BE62-B29A2CCC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C23B6-C8A9-4063-9868-CFBD1C796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3896F-F73F-422A-973F-B70225691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02308-C495-43FA-9D86-3F3B5A2B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1E654-FDA5-4452-9704-2B58008C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E4569-57F1-4301-8B80-C56F41E3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862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A89-6B88-46D8-80B5-5C6CA2BA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3318F-C405-4D0B-A07A-C29028974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D6BD6-183B-4AEF-B532-B2C0111B4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87FC7-2027-4E4A-B120-6C71FFF3C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22817-CECD-42E9-AA5C-7AFFE38BD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0E0E3-FF30-40F3-8367-73F056B0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230006-C777-4801-9999-863FF64B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78C12-CBAD-488B-BCB5-FF0E52D7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792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B893-321A-4ADF-9E63-8AF0803A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57EB0-9B39-43D2-83C4-C60F1F34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B16F2-69F6-4BB9-9F43-B02F2E76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42D97-F984-4859-9786-A340825D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362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9018F-9408-4B92-87F7-CA1F410D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8B0B2-5F50-4310-A1E7-9B20B05A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7919-2820-4DD4-8D73-E15D499A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327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51C7-C703-472D-A76D-73389DBB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1125-B2D5-4904-A3A0-88EC6C789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3D7DA-ADBE-4452-B4FE-615F1C52E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6DAFC-76FA-4C79-836B-ADCF3B80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9D3C4-1233-4FAD-805C-C41450D8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E42DD-D56B-4C2D-A9D1-92E984C0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561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04DA-E405-4033-AC9C-C7B94B1E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13565-1896-4DFB-98C5-8B3203F67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83C7E-FF72-435E-9120-F15FCE4EB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DA466-2689-4949-8936-CE75DD2A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7B776-8EDB-4495-B9AD-700CFAE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C8391-36A7-4932-8D89-C7DECC21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031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E794D0-E6D7-4DBC-B5D2-C3992E54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F87FF-6608-4D44-80BA-A29EB39CB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7B9C0-A071-4831-8F08-9B773540A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EAC92-C9F5-4740-ABF1-D35E360C42CE}" type="datetimeFigureOut">
              <a:rPr lang="es-AR" smtClean="0"/>
              <a:t>26/4/2023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F1B04-3D02-455B-9DCA-5F1507A9C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5573-4E51-44F5-A4E9-A2171CAB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C12D-2909-4017-81D1-B0554734ABE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984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edge.gbci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hyperlink" Target="https://edge.gbci.org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hyperlink" Target="https://etiquetadoviviendas.mecon.gob.ar/" TargetMode="Externa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etiquetadoviviendas.mecon.gob.a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6.wdp"/><Relationship Id="rId3" Type="http://schemas.openxmlformats.org/officeDocument/2006/relationships/image" Target="../media/image43.png"/><Relationship Id="rId7" Type="http://schemas.microsoft.com/office/2007/relationships/hdphoto" Target="../media/hdphoto4.wdp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2.wdp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9D3CAEB-0559-4945-BAB5-194C4FA31717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solidFill>
              <a:srgbClr val="033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D71C2A-45A9-4B25-8DA6-68486133F815}"/>
              </a:ext>
            </a:extLst>
          </p:cNvPr>
          <p:cNvSpPr/>
          <p:nvPr/>
        </p:nvSpPr>
        <p:spPr>
          <a:xfrm>
            <a:off x="571752" y="0"/>
            <a:ext cx="6494253" cy="688025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9B5516-43CE-4936-A7BC-5B7A56DC70E2}"/>
              </a:ext>
            </a:extLst>
          </p:cNvPr>
          <p:cNvSpPr/>
          <p:nvPr/>
        </p:nvSpPr>
        <p:spPr>
          <a:xfrm>
            <a:off x="952583" y="1087022"/>
            <a:ext cx="4119147" cy="359006"/>
          </a:xfrm>
          <a:prstGeom prst="rect">
            <a:avLst/>
          </a:prstGeom>
          <a:solidFill>
            <a:srgbClr val="D7D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62315C22-CC10-4134-ADB3-41886C4D6EE9}"/>
              </a:ext>
            </a:extLst>
          </p:cNvPr>
          <p:cNvSpPr txBox="1"/>
          <p:nvPr/>
        </p:nvSpPr>
        <p:spPr>
          <a:xfrm>
            <a:off x="952583" y="5314168"/>
            <a:ext cx="451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Arq. Paola Sandoval</a:t>
            </a:r>
          </a:p>
          <a:p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 </a:t>
            </a:r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abril de 2023 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CuadroTexto 4">
            <a:extLst>
              <a:ext uri="{FF2B5EF4-FFF2-40B4-BE49-F238E27FC236}">
                <a16:creationId xmlns:a16="http://schemas.microsoft.com/office/drawing/2014/main" id="{7AF5B007-D7F7-4179-8137-7C74D84B3CDA}"/>
              </a:ext>
            </a:extLst>
          </p:cNvPr>
          <p:cNvSpPr txBox="1"/>
          <p:nvPr/>
        </p:nvSpPr>
        <p:spPr>
          <a:xfrm>
            <a:off x="942795" y="746780"/>
            <a:ext cx="60427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Desayuno IDE </a:t>
            </a:r>
          </a:p>
          <a:p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EFICIENCIA ENERGÉTICA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 EDIFICIOS</a:t>
            </a:r>
          </a:p>
          <a:p>
            <a:endParaRPr lang="es-AR" sz="2000" dirty="0" smtClean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  <a:p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  <a:p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Sistemas de certificación </a:t>
            </a:r>
          </a:p>
          <a:p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y etiquetado energético. </a:t>
            </a:r>
            <a:endParaRPr lang="es-AR" sz="40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3001E423-BF97-446B-9D7A-FD00E99CB3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67" y="1700580"/>
            <a:ext cx="3479092" cy="34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61374" y="6208873"/>
            <a:ext cx="11347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Fuentes:  </a:t>
            </a:r>
          </a:p>
          <a:p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(1) </a:t>
            </a:r>
            <a:r>
              <a:rPr lang="es-E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Energy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Performance </a:t>
            </a:r>
            <a:r>
              <a:rPr lang="es-E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Certification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of </a:t>
            </a:r>
            <a:r>
              <a:rPr lang="es-E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Buildings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 International </a:t>
            </a:r>
            <a:r>
              <a:rPr lang="es-E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Energy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Agency (2010).</a:t>
            </a:r>
          </a:p>
          <a:p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(2) 2022 Global Status Report for Buildings and Construction. Towards a Zero‑emission, Efficient and Resilient Buildings and Construction Sector. United Nations Environment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Programme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</a:t>
            </a:r>
          </a:p>
          <a:p>
            <a:endParaRPr lang="es-AR" sz="1100" i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76480" y="1307668"/>
            <a:ext cx="10810792" cy="3539430"/>
            <a:chOff x="976480" y="1182679"/>
            <a:chExt cx="10810792" cy="3539430"/>
          </a:xfrm>
        </p:grpSpPr>
        <p:sp>
          <p:nvSpPr>
            <p:cNvPr id="7" name="CuadroTexto 5">
              <a:extLst>
                <a:ext uri="{FF2B5EF4-FFF2-40B4-BE49-F238E27FC236}">
                  <a16:creationId xmlns:a16="http://schemas.microsoft.com/office/drawing/2014/main" id="{CF32FFFF-1C36-4ECA-B2B5-124B5097CEB2}"/>
                </a:ext>
              </a:extLst>
            </p:cNvPr>
            <p:cNvSpPr txBox="1"/>
            <p:nvPr/>
          </p:nvSpPr>
          <p:spPr>
            <a:xfrm>
              <a:off x="1238459" y="1182679"/>
              <a:ext cx="1028683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Sistemas de certificación y etiquetado energético de edificios:</a:t>
              </a:r>
            </a:p>
            <a:p>
              <a:pPr algn="ctr"/>
              <a:endPara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  <a:p>
              <a:pPr lvl="0" algn="ctr"/>
              <a:r>
                <a:rPr lang="es-E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Estos sistemas evalúan el desempeño energético de edificios nuevos y existentes. Pueden centrarse en calificar el uso de energía operacional o el uso esperado (teórico) de energía de un edificio en particular, brindando información valiosa para la toma de decisiones. </a:t>
              </a:r>
              <a:r>
                <a:rPr lang="es-E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(1)</a:t>
              </a:r>
            </a:p>
            <a:p>
              <a:pPr algn="ctr"/>
              <a:endPara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  <a:p>
              <a:pPr algn="ctr"/>
              <a:endPara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  <a:p>
              <a:pPr lvl="0" algn="ctr"/>
              <a:r>
                <a:rPr lang="es-E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&gt; Según </a:t>
              </a:r>
              <a:r>
                <a:rPr lang="es-E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el </a:t>
              </a:r>
              <a:r>
                <a:rPr lang="es-E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WorldGBC</a:t>
              </a:r>
              <a:r>
                <a:rPr lang="es-E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, al 2021 se registraron 74 sistemas de este tipo en todo el mundo, y al menos 184 países los han empleado</a:t>
              </a:r>
              <a:r>
                <a:rPr lang="es-E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. </a:t>
              </a:r>
              <a:r>
                <a:rPr lang="es-E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(2)</a:t>
              </a:r>
              <a:endParaRPr lang="es-AR" sz="105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  <a:p>
              <a:pPr algn="ctr"/>
              <a:r>
                <a:rPr lang="es-E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</a:t>
              </a:r>
              <a:endParaRPr lang="es-A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24" name="Rectangle: Rounded Corners 27">
              <a:extLst>
                <a:ext uri="{FF2B5EF4-FFF2-40B4-BE49-F238E27FC236}">
                  <a16:creationId xmlns:a16="http://schemas.microsoft.com/office/drawing/2014/main" id="{BB8FCBB3-0577-44F8-840C-915B4E33CA1B}"/>
                </a:ext>
              </a:extLst>
            </p:cNvPr>
            <p:cNvSpPr/>
            <p:nvPr/>
          </p:nvSpPr>
          <p:spPr>
            <a:xfrm>
              <a:off x="976480" y="1620860"/>
              <a:ext cx="10810792" cy="1616364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9" name="Grupo 28"/>
          <p:cNvGrpSpPr/>
          <p:nvPr/>
        </p:nvGrpSpPr>
        <p:grpSpPr>
          <a:xfrm>
            <a:off x="4592358" y="4723988"/>
            <a:ext cx="3579036" cy="1416629"/>
            <a:chOff x="4394897" y="742527"/>
            <a:chExt cx="3579036" cy="1416629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897" y="742527"/>
              <a:ext cx="1416629" cy="1416629"/>
            </a:xfrm>
            <a:prstGeom prst="rect">
              <a:avLst/>
            </a:prstGeom>
          </p:spPr>
        </p:pic>
        <p:pic>
          <p:nvPicPr>
            <p:cNvPr id="31" name="Picture 5" descr="H:\ABJA\Iconos\energy-class.png">
              <a:extLst>
                <a:ext uri="{FF2B5EF4-FFF2-40B4-BE49-F238E27FC236}">
                  <a16:creationId xmlns:a16="http://schemas.microsoft.com/office/drawing/2014/main" id="{FF01E35B-B1B9-47C0-A8F3-CE4E608F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335" y="823543"/>
              <a:ext cx="1254598" cy="125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96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grpSp>
        <p:nvGrpSpPr>
          <p:cNvPr id="22" name="Grupo 21"/>
          <p:cNvGrpSpPr/>
          <p:nvPr/>
        </p:nvGrpSpPr>
        <p:grpSpPr>
          <a:xfrm>
            <a:off x="5074885" y="966929"/>
            <a:ext cx="6355585" cy="4736516"/>
            <a:chOff x="5074885" y="1108796"/>
            <a:chExt cx="6355585" cy="473651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7" t="413" r="5972" b="1369"/>
            <a:stretch/>
          </p:blipFill>
          <p:spPr>
            <a:xfrm rot="5400000">
              <a:off x="4253726" y="1929955"/>
              <a:ext cx="4736516" cy="3094197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59"/>
            <a:stretch/>
          </p:blipFill>
          <p:spPr>
            <a:xfrm rot="5400000">
              <a:off x="7592641" y="2007483"/>
              <a:ext cx="4731490" cy="2944168"/>
            </a:xfrm>
            <a:prstGeom prst="rect">
              <a:avLst/>
            </a:prstGeom>
          </p:spPr>
        </p:pic>
      </p:grpSp>
      <p:sp>
        <p:nvSpPr>
          <p:cNvPr id="9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4982954" y="5738472"/>
            <a:ext cx="6517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Placa de obtención de la certificación BELS (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Building-Housing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Energy-Efficiency Labeling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System), 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instalada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el </a:t>
            </a:r>
            <a:r>
              <a:rPr lang="es-E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Hu+g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r>
              <a:rPr lang="es-E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Museum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de Osaka, Japón. Foto propia, agosto 2019.</a:t>
            </a:r>
            <a:endParaRPr lang="es-ES" sz="11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7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2" y="6456096"/>
            <a:ext cx="11347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Fuente: </a:t>
            </a:r>
            <a:r>
              <a:rPr lang="es-E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Energy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r>
              <a:rPr lang="es-E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Performance </a:t>
            </a:r>
            <a:r>
              <a:rPr lang="es-ES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Certification</a:t>
            </a:r>
            <a:r>
              <a:rPr lang="es-E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of </a:t>
            </a:r>
            <a:r>
              <a:rPr lang="es-ES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Buildings</a:t>
            </a:r>
            <a:r>
              <a:rPr lang="es-E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 International </a:t>
            </a:r>
            <a:r>
              <a:rPr lang="es-ES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Energy</a:t>
            </a:r>
            <a:r>
              <a:rPr lang="es-E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Agency (2010).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212861" y="1551562"/>
            <a:ext cx="3220917" cy="3754874"/>
            <a:chOff x="1212861" y="1549412"/>
            <a:chExt cx="3220917" cy="3754874"/>
          </a:xfrm>
        </p:grpSpPr>
        <p:sp>
          <p:nvSpPr>
            <p:cNvPr id="15" name="Rectángulo 14"/>
            <p:cNvSpPr/>
            <p:nvPr/>
          </p:nvSpPr>
          <p:spPr>
            <a:xfrm>
              <a:off x="1212861" y="1549412"/>
              <a:ext cx="3220917" cy="3754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s-E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La </a:t>
              </a:r>
              <a:r>
                <a:rPr lang="es-E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evaluación</a:t>
              </a:r>
              <a:r>
                <a:rPr lang="es-E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es realizada por un profesional calificado, siguiendo una metodología determinada.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ts val="600"/>
                </a:spcAft>
              </a:pPr>
              <a:endPara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ts val="600"/>
                </a:spcAft>
              </a:pPr>
              <a:endPara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Se </a:t>
              </a:r>
              <a:r>
                <a:rPr lang="es-A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emite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un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documento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que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incluye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la </a:t>
              </a:r>
              <a:r>
                <a:rPr lang="en-US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calificación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obtenida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y,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en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algunos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casos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,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recomendaciones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de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mejora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.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ts val="600"/>
                </a:spcAft>
              </a:pPr>
              <a:endPara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ts val="600"/>
                </a:spcAft>
              </a:pPr>
              <a:endPara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Se comunica esta </a:t>
              </a:r>
              <a:r>
                <a:rPr lang="es-E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información</a:t>
              </a:r>
              <a:r>
                <a:rPr lang="es-E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</a:t>
              </a:r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a las partes </a:t>
              </a:r>
              <a:r>
                <a:rPr lang="es-E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interesadas, </a:t>
              </a:r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a través de la publicación </a:t>
              </a:r>
              <a:r>
                <a:rPr lang="es-E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del documento.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19" name="Arrow: Right 34">
              <a:extLst>
                <a:ext uri="{FF2B5EF4-FFF2-40B4-BE49-F238E27FC236}">
                  <a16:creationId xmlns:a16="http://schemas.microsoft.com/office/drawing/2014/main" id="{A3A37E8E-8EA6-4D3C-9597-5369740EA9FE}"/>
                </a:ext>
              </a:extLst>
            </p:cNvPr>
            <p:cNvSpPr/>
            <p:nvPr/>
          </p:nvSpPr>
          <p:spPr>
            <a:xfrm rot="5400000">
              <a:off x="2638870" y="2482896"/>
              <a:ext cx="368897" cy="4315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7DDD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row: Right 34">
              <a:extLst>
                <a:ext uri="{FF2B5EF4-FFF2-40B4-BE49-F238E27FC236}">
                  <a16:creationId xmlns:a16="http://schemas.microsoft.com/office/drawing/2014/main" id="{A3A37E8E-8EA6-4D3C-9597-5369740EA9FE}"/>
                </a:ext>
              </a:extLst>
            </p:cNvPr>
            <p:cNvSpPr/>
            <p:nvPr/>
          </p:nvSpPr>
          <p:spPr>
            <a:xfrm rot="5400000">
              <a:off x="2638870" y="3950086"/>
              <a:ext cx="368897" cy="4315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7DDD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30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grpSp>
        <p:nvGrpSpPr>
          <p:cNvPr id="48" name="Grupo 47"/>
          <p:cNvGrpSpPr/>
          <p:nvPr/>
        </p:nvGrpSpPr>
        <p:grpSpPr>
          <a:xfrm>
            <a:off x="1085768" y="2669075"/>
            <a:ext cx="10592214" cy="2635240"/>
            <a:chOff x="1085768" y="2762611"/>
            <a:chExt cx="10592214" cy="2635240"/>
          </a:xfrm>
        </p:grpSpPr>
        <p:grpSp>
          <p:nvGrpSpPr>
            <p:cNvPr id="9" name="Group 47">
              <a:extLst>
                <a:ext uri="{FF2B5EF4-FFF2-40B4-BE49-F238E27FC236}">
                  <a16:creationId xmlns:a16="http://schemas.microsoft.com/office/drawing/2014/main" id="{935B490C-2CDD-462E-BCA0-185137E135F8}"/>
                </a:ext>
              </a:extLst>
            </p:cNvPr>
            <p:cNvGrpSpPr/>
            <p:nvPr/>
          </p:nvGrpSpPr>
          <p:grpSpPr>
            <a:xfrm>
              <a:off x="1233149" y="4838819"/>
              <a:ext cx="10274825" cy="559032"/>
              <a:chOff x="1233149" y="2192834"/>
              <a:chExt cx="10274825" cy="559032"/>
            </a:xfrm>
            <a:noFill/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F81AB1F-5C8C-49F6-86C3-F5A02221ECEB}"/>
                  </a:ext>
                </a:extLst>
              </p:cNvPr>
              <p:cNvGrpSpPr/>
              <p:nvPr/>
            </p:nvGrpSpPr>
            <p:grpSpPr>
              <a:xfrm>
                <a:off x="1233149" y="2192835"/>
                <a:ext cx="1642789" cy="557209"/>
                <a:chOff x="1601381" y="4577360"/>
                <a:chExt cx="1642789" cy="557209"/>
              </a:xfrm>
              <a:grpFill/>
            </p:grpSpPr>
            <p:grpSp>
              <p:nvGrpSpPr>
                <p:cNvPr id="35" name="Group 14">
                  <a:extLst>
                    <a:ext uri="{FF2B5EF4-FFF2-40B4-BE49-F238E27FC236}">
                      <a16:creationId xmlns:a16="http://schemas.microsoft.com/office/drawing/2014/main" id="{00F2AFEA-C11E-4335-B4A5-00E06AA912D0}"/>
                    </a:ext>
                  </a:extLst>
                </p:cNvPr>
                <p:cNvGrpSpPr/>
                <p:nvPr/>
              </p:nvGrpSpPr>
              <p:grpSpPr>
                <a:xfrm>
                  <a:off x="1601381" y="4577360"/>
                  <a:ext cx="1642789" cy="557209"/>
                  <a:chOff x="4861032" y="780126"/>
                  <a:chExt cx="2519777" cy="1138371"/>
                </a:xfrm>
                <a:grpFill/>
              </p:grpSpPr>
              <p:sp>
                <p:nvSpPr>
                  <p:cNvPr id="37" name="Rectangle: Rounded Corners 16">
                    <a:extLst>
                      <a:ext uri="{FF2B5EF4-FFF2-40B4-BE49-F238E27FC236}">
                        <a16:creationId xmlns:a16="http://schemas.microsoft.com/office/drawing/2014/main" id="{72B66ABA-27A1-4D9E-BDE6-686F06743FE8}"/>
                      </a:ext>
                    </a:extLst>
                  </p:cNvPr>
                  <p:cNvSpPr/>
                  <p:nvPr/>
                </p:nvSpPr>
                <p:spPr>
                  <a:xfrm>
                    <a:off x="4861032" y="780126"/>
                    <a:ext cx="2519777" cy="1138371"/>
                  </a:xfrm>
                  <a:prstGeom prst="roundRect">
                    <a:avLst>
                      <a:gd name="adj" fmla="val 1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8" name="Rectangle: Rounded Corners 4">
                    <a:extLst>
                      <a:ext uri="{FF2B5EF4-FFF2-40B4-BE49-F238E27FC236}">
                        <a16:creationId xmlns:a16="http://schemas.microsoft.com/office/drawing/2014/main" id="{C6B8ADC8-E461-44C4-9436-459BBDAF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4935014" y="841285"/>
                    <a:ext cx="2359507" cy="92271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47650" tIns="247650" rIns="247650" bIns="247650" numCol="1" spcCol="1270" anchor="ctr" anchorCtr="0">
                    <a:noAutofit/>
                  </a:bodyPr>
                  <a:lstStyle/>
                  <a:p>
                    <a:pPr marL="0" lvl="0" indent="0" algn="ctr" defTabSz="2889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s-AR" sz="6000" b="1" kern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6" name="CuadroTexto 5">
                  <a:extLst>
                    <a:ext uri="{FF2B5EF4-FFF2-40B4-BE49-F238E27FC236}">
                      <a16:creationId xmlns:a16="http://schemas.microsoft.com/office/drawing/2014/main" id="{985F80F3-43EA-4439-9645-06454D9D9CCA}"/>
                    </a:ext>
                  </a:extLst>
                </p:cNvPr>
                <p:cNvSpPr txBox="1"/>
                <p:nvPr/>
              </p:nvSpPr>
              <p:spPr>
                <a:xfrm>
                  <a:off x="1677736" y="4658836"/>
                  <a:ext cx="1538299" cy="40011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2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Roboto" panose="02000000000000000000" pitchFamily="2" charset="0"/>
                    </a:rPr>
                    <a:t>BREEAM</a:t>
                  </a:r>
                  <a:endParaRPr lang="es-A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" panose="02000000000000000000" pitchFamily="2" charset="0"/>
                  </a:endParaRPr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A550CA74-B28B-4015-BBF9-CB418BC9C96E}"/>
                  </a:ext>
                </a:extLst>
              </p:cNvPr>
              <p:cNvGrpSpPr/>
              <p:nvPr/>
            </p:nvGrpSpPr>
            <p:grpSpPr>
              <a:xfrm>
                <a:off x="3383461" y="2192835"/>
                <a:ext cx="1683048" cy="557209"/>
                <a:chOff x="1601381" y="4577360"/>
                <a:chExt cx="1683048" cy="557209"/>
              </a:xfrm>
              <a:grpFill/>
            </p:grpSpPr>
            <p:grpSp>
              <p:nvGrpSpPr>
                <p:cNvPr id="31" name="Group 28">
                  <a:extLst>
                    <a:ext uri="{FF2B5EF4-FFF2-40B4-BE49-F238E27FC236}">
                      <a16:creationId xmlns:a16="http://schemas.microsoft.com/office/drawing/2014/main" id="{7B268758-7C91-4B70-9EF1-216427AF87D3}"/>
                    </a:ext>
                  </a:extLst>
                </p:cNvPr>
                <p:cNvGrpSpPr/>
                <p:nvPr/>
              </p:nvGrpSpPr>
              <p:grpSpPr>
                <a:xfrm>
                  <a:off x="1601381" y="4577360"/>
                  <a:ext cx="1642789" cy="557209"/>
                  <a:chOff x="4861032" y="780126"/>
                  <a:chExt cx="2519777" cy="1138371"/>
                </a:xfrm>
                <a:grpFill/>
              </p:grpSpPr>
              <p:sp>
                <p:nvSpPr>
                  <p:cNvPr id="33" name="Rectangle: Rounded Corners 30">
                    <a:extLst>
                      <a:ext uri="{FF2B5EF4-FFF2-40B4-BE49-F238E27FC236}">
                        <a16:creationId xmlns:a16="http://schemas.microsoft.com/office/drawing/2014/main" id="{F8724787-C3C4-47F2-91FA-9E0782CD2AA5}"/>
                      </a:ext>
                    </a:extLst>
                  </p:cNvPr>
                  <p:cNvSpPr/>
                  <p:nvPr/>
                </p:nvSpPr>
                <p:spPr>
                  <a:xfrm>
                    <a:off x="4861032" y="780126"/>
                    <a:ext cx="2519777" cy="1138371"/>
                  </a:xfrm>
                  <a:prstGeom prst="roundRect">
                    <a:avLst>
                      <a:gd name="adj" fmla="val 1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4" name="Rectangle: Rounded Corners 4">
                    <a:extLst>
                      <a:ext uri="{FF2B5EF4-FFF2-40B4-BE49-F238E27FC236}">
                        <a16:creationId xmlns:a16="http://schemas.microsoft.com/office/drawing/2014/main" id="{AF842EC3-330A-4598-AC09-3C702C57CEE2}"/>
                      </a:ext>
                    </a:extLst>
                  </p:cNvPr>
                  <p:cNvSpPr txBox="1"/>
                  <p:nvPr/>
                </p:nvSpPr>
                <p:spPr>
                  <a:xfrm>
                    <a:off x="4935014" y="841285"/>
                    <a:ext cx="2359507" cy="92271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47650" tIns="247650" rIns="247650" bIns="247650" numCol="1" spcCol="1270" anchor="ctr" anchorCtr="0">
                    <a:noAutofit/>
                  </a:bodyPr>
                  <a:lstStyle/>
                  <a:p>
                    <a:pPr marL="0" lvl="0" indent="0" algn="ctr" defTabSz="2889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s-AR" sz="6000" b="1" kern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2" name="CuadroTexto 5">
                  <a:extLst>
                    <a:ext uri="{FF2B5EF4-FFF2-40B4-BE49-F238E27FC236}">
                      <a16:creationId xmlns:a16="http://schemas.microsoft.com/office/drawing/2014/main" id="{F11F05CA-DB20-4A64-9DDF-DAD4A8084C9E}"/>
                    </a:ext>
                  </a:extLst>
                </p:cNvPr>
                <p:cNvSpPr txBox="1"/>
                <p:nvPr/>
              </p:nvSpPr>
              <p:spPr>
                <a:xfrm>
                  <a:off x="1677736" y="4658836"/>
                  <a:ext cx="1606693" cy="40011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2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Roboto" panose="02000000000000000000" pitchFamily="2" charset="0"/>
                    </a:rPr>
                    <a:t>BUILDING EQ</a:t>
                  </a:r>
                  <a:endParaRPr lang="es-A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" panose="02000000000000000000" pitchFamily="2" charset="0"/>
                  </a:endParaRPr>
                </a:p>
              </p:txBody>
            </p:sp>
          </p:grpSp>
          <p:grpSp>
            <p:nvGrpSpPr>
              <p:cNvPr id="16" name="Group 32">
                <a:extLst>
                  <a:ext uri="{FF2B5EF4-FFF2-40B4-BE49-F238E27FC236}">
                    <a16:creationId xmlns:a16="http://schemas.microsoft.com/office/drawing/2014/main" id="{9C26E675-341E-48B3-92E5-F8BAF09CC39F}"/>
                  </a:ext>
                </a:extLst>
              </p:cNvPr>
              <p:cNvGrpSpPr/>
              <p:nvPr/>
            </p:nvGrpSpPr>
            <p:grpSpPr>
              <a:xfrm>
                <a:off x="5533773" y="2194657"/>
                <a:ext cx="1642789" cy="557209"/>
                <a:chOff x="1601381" y="4577360"/>
                <a:chExt cx="1642789" cy="557209"/>
              </a:xfrm>
              <a:grpFill/>
            </p:grpSpPr>
            <p:grpSp>
              <p:nvGrpSpPr>
                <p:cNvPr id="27" name="Group 33">
                  <a:extLst>
                    <a:ext uri="{FF2B5EF4-FFF2-40B4-BE49-F238E27FC236}">
                      <a16:creationId xmlns:a16="http://schemas.microsoft.com/office/drawing/2014/main" id="{A97BC0A0-A641-41F9-9BAF-674DA3F71B60}"/>
                    </a:ext>
                  </a:extLst>
                </p:cNvPr>
                <p:cNvGrpSpPr/>
                <p:nvPr/>
              </p:nvGrpSpPr>
              <p:grpSpPr>
                <a:xfrm>
                  <a:off x="1601381" y="4577360"/>
                  <a:ext cx="1642789" cy="557209"/>
                  <a:chOff x="4861032" y="780126"/>
                  <a:chExt cx="2519777" cy="1138371"/>
                </a:xfrm>
                <a:grpFill/>
              </p:grpSpPr>
              <p:sp>
                <p:nvSpPr>
                  <p:cNvPr id="29" name="Rectangle: Rounded Corners 35">
                    <a:extLst>
                      <a:ext uri="{FF2B5EF4-FFF2-40B4-BE49-F238E27FC236}">
                        <a16:creationId xmlns:a16="http://schemas.microsoft.com/office/drawing/2014/main" id="{57CDA68F-56FB-497B-B9CD-56D98157C10E}"/>
                      </a:ext>
                    </a:extLst>
                  </p:cNvPr>
                  <p:cNvSpPr/>
                  <p:nvPr/>
                </p:nvSpPr>
                <p:spPr>
                  <a:xfrm>
                    <a:off x="4861032" y="780126"/>
                    <a:ext cx="2519777" cy="1138371"/>
                  </a:xfrm>
                  <a:prstGeom prst="roundRect">
                    <a:avLst>
                      <a:gd name="adj" fmla="val 1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0" name="Rectangle: Rounded Corners 4">
                    <a:extLst>
                      <a:ext uri="{FF2B5EF4-FFF2-40B4-BE49-F238E27FC236}">
                        <a16:creationId xmlns:a16="http://schemas.microsoft.com/office/drawing/2014/main" id="{0551D1BC-0A01-48D2-94BC-FD54E8F5B745}"/>
                      </a:ext>
                    </a:extLst>
                  </p:cNvPr>
                  <p:cNvSpPr txBox="1"/>
                  <p:nvPr/>
                </p:nvSpPr>
                <p:spPr>
                  <a:xfrm>
                    <a:off x="4935014" y="841285"/>
                    <a:ext cx="2359507" cy="92271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47650" tIns="247650" rIns="247650" bIns="247650" numCol="1" spcCol="1270" anchor="ctr" anchorCtr="0">
                    <a:noAutofit/>
                  </a:bodyPr>
                  <a:lstStyle/>
                  <a:p>
                    <a:pPr marL="0" lvl="0" indent="0" algn="ctr" defTabSz="2889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s-AR" sz="6000" b="1" kern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8" name="CuadroTexto 5">
                  <a:extLst>
                    <a:ext uri="{FF2B5EF4-FFF2-40B4-BE49-F238E27FC236}">
                      <a16:creationId xmlns:a16="http://schemas.microsoft.com/office/drawing/2014/main" id="{C2D23418-4816-45AD-A580-B895BFB11FCC}"/>
                    </a:ext>
                  </a:extLst>
                </p:cNvPr>
                <p:cNvSpPr txBox="1"/>
                <p:nvPr/>
              </p:nvSpPr>
              <p:spPr>
                <a:xfrm>
                  <a:off x="1677736" y="4658836"/>
                  <a:ext cx="1538299" cy="40011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2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Roboto" panose="02000000000000000000" pitchFamily="2" charset="0"/>
                    </a:rPr>
                    <a:t>EDGE</a:t>
                  </a:r>
                  <a:endParaRPr lang="es-A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" panose="02000000000000000000" pitchFamily="2" charset="0"/>
                  </a:endParaRPr>
                </a:p>
              </p:txBody>
            </p:sp>
          </p:grpSp>
          <p:grpSp>
            <p:nvGrpSpPr>
              <p:cNvPr id="17" name="Group 37">
                <a:extLst>
                  <a:ext uri="{FF2B5EF4-FFF2-40B4-BE49-F238E27FC236}">
                    <a16:creationId xmlns:a16="http://schemas.microsoft.com/office/drawing/2014/main" id="{B27707E6-CD8F-4CB3-A887-2604D9B8ECA3}"/>
                  </a:ext>
                </a:extLst>
              </p:cNvPr>
              <p:cNvGrpSpPr/>
              <p:nvPr/>
            </p:nvGrpSpPr>
            <p:grpSpPr>
              <a:xfrm>
                <a:off x="7706899" y="2192834"/>
                <a:ext cx="1691022" cy="557209"/>
                <a:chOff x="1601381" y="4577360"/>
                <a:chExt cx="1691022" cy="557209"/>
              </a:xfrm>
              <a:grpFill/>
            </p:grpSpPr>
            <p:grpSp>
              <p:nvGrpSpPr>
                <p:cNvPr id="23" name="Group 38">
                  <a:extLst>
                    <a:ext uri="{FF2B5EF4-FFF2-40B4-BE49-F238E27FC236}">
                      <a16:creationId xmlns:a16="http://schemas.microsoft.com/office/drawing/2014/main" id="{020CA45F-AB47-49F2-92B7-DF11B2593C9F}"/>
                    </a:ext>
                  </a:extLst>
                </p:cNvPr>
                <p:cNvGrpSpPr/>
                <p:nvPr/>
              </p:nvGrpSpPr>
              <p:grpSpPr>
                <a:xfrm>
                  <a:off x="1601381" y="4577360"/>
                  <a:ext cx="1642789" cy="557209"/>
                  <a:chOff x="4861032" y="780126"/>
                  <a:chExt cx="2519777" cy="1138371"/>
                </a:xfrm>
                <a:grpFill/>
              </p:grpSpPr>
              <p:sp>
                <p:nvSpPr>
                  <p:cNvPr id="25" name="Rectangle: Rounded Corners 40">
                    <a:extLst>
                      <a:ext uri="{FF2B5EF4-FFF2-40B4-BE49-F238E27FC236}">
                        <a16:creationId xmlns:a16="http://schemas.microsoft.com/office/drawing/2014/main" id="{9039E6FE-4C90-4086-A72C-AF02B3A31DED}"/>
                      </a:ext>
                    </a:extLst>
                  </p:cNvPr>
                  <p:cNvSpPr/>
                  <p:nvPr/>
                </p:nvSpPr>
                <p:spPr>
                  <a:xfrm>
                    <a:off x="4861032" y="780126"/>
                    <a:ext cx="2519777" cy="1138371"/>
                  </a:xfrm>
                  <a:prstGeom prst="roundRect">
                    <a:avLst>
                      <a:gd name="adj" fmla="val 1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6" name="Rectangle: Rounded Corners 4">
                    <a:extLst>
                      <a:ext uri="{FF2B5EF4-FFF2-40B4-BE49-F238E27FC236}">
                        <a16:creationId xmlns:a16="http://schemas.microsoft.com/office/drawing/2014/main" id="{8E61481B-3A2F-4AE1-9ED7-D2ABA9502566}"/>
                      </a:ext>
                    </a:extLst>
                  </p:cNvPr>
                  <p:cNvSpPr txBox="1"/>
                  <p:nvPr/>
                </p:nvSpPr>
                <p:spPr>
                  <a:xfrm>
                    <a:off x="4935014" y="841285"/>
                    <a:ext cx="2359507" cy="92271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47650" tIns="247650" rIns="247650" bIns="247650" numCol="1" spcCol="1270" anchor="ctr" anchorCtr="0">
                    <a:noAutofit/>
                  </a:bodyPr>
                  <a:lstStyle/>
                  <a:p>
                    <a:pPr marL="0" lvl="0" indent="0" algn="ctr" defTabSz="2889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s-AR" sz="6000" b="1" kern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4" name="CuadroTexto 5">
                  <a:extLst>
                    <a:ext uri="{FF2B5EF4-FFF2-40B4-BE49-F238E27FC236}">
                      <a16:creationId xmlns:a16="http://schemas.microsoft.com/office/drawing/2014/main" id="{CD44E421-C480-46C7-BB67-35CB6CE34255}"/>
                    </a:ext>
                  </a:extLst>
                </p:cNvPr>
                <p:cNvSpPr txBox="1"/>
                <p:nvPr/>
              </p:nvSpPr>
              <p:spPr>
                <a:xfrm>
                  <a:off x="1677736" y="4658836"/>
                  <a:ext cx="1614667" cy="40011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2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Roboto" panose="02000000000000000000" pitchFamily="2" charset="0"/>
                    </a:rPr>
                    <a:t>LEED</a:t>
                  </a:r>
                  <a:endParaRPr lang="es-A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" panose="02000000000000000000" pitchFamily="2" charset="0"/>
                  </a:endParaRPr>
                </a:p>
              </p:txBody>
            </p:sp>
          </p:grpSp>
          <p:grpSp>
            <p:nvGrpSpPr>
              <p:cNvPr id="18" name="Group 42">
                <a:extLst>
                  <a:ext uri="{FF2B5EF4-FFF2-40B4-BE49-F238E27FC236}">
                    <a16:creationId xmlns:a16="http://schemas.microsoft.com/office/drawing/2014/main" id="{709E760D-FB2D-40A3-9D45-2E04E6A12EA4}"/>
                  </a:ext>
                </a:extLst>
              </p:cNvPr>
              <p:cNvGrpSpPr/>
              <p:nvPr/>
            </p:nvGrpSpPr>
            <p:grpSpPr>
              <a:xfrm>
                <a:off x="9865185" y="2192834"/>
                <a:ext cx="1642789" cy="557209"/>
                <a:chOff x="1601381" y="4577360"/>
                <a:chExt cx="1642789" cy="557209"/>
              </a:xfrm>
              <a:grpFill/>
            </p:grpSpPr>
            <p:grpSp>
              <p:nvGrpSpPr>
                <p:cNvPr id="19" name="Group 43">
                  <a:extLst>
                    <a:ext uri="{FF2B5EF4-FFF2-40B4-BE49-F238E27FC236}">
                      <a16:creationId xmlns:a16="http://schemas.microsoft.com/office/drawing/2014/main" id="{3A6F4DEC-C936-4E65-806F-E00085780B90}"/>
                    </a:ext>
                  </a:extLst>
                </p:cNvPr>
                <p:cNvGrpSpPr/>
                <p:nvPr/>
              </p:nvGrpSpPr>
              <p:grpSpPr>
                <a:xfrm>
                  <a:off x="1601381" y="4577360"/>
                  <a:ext cx="1642789" cy="557209"/>
                  <a:chOff x="4861032" y="780126"/>
                  <a:chExt cx="2519777" cy="1138371"/>
                </a:xfrm>
                <a:grpFill/>
              </p:grpSpPr>
              <p:sp>
                <p:nvSpPr>
                  <p:cNvPr id="21" name="Rectangle: Rounded Corners 45">
                    <a:extLst>
                      <a:ext uri="{FF2B5EF4-FFF2-40B4-BE49-F238E27FC236}">
                        <a16:creationId xmlns:a16="http://schemas.microsoft.com/office/drawing/2014/main" id="{92AF0CC8-938E-4B13-A6DE-4641E94CAB2C}"/>
                      </a:ext>
                    </a:extLst>
                  </p:cNvPr>
                  <p:cNvSpPr/>
                  <p:nvPr/>
                </p:nvSpPr>
                <p:spPr>
                  <a:xfrm>
                    <a:off x="4861032" y="780126"/>
                    <a:ext cx="2519777" cy="1138371"/>
                  </a:xfrm>
                  <a:prstGeom prst="roundRect">
                    <a:avLst>
                      <a:gd name="adj" fmla="val 1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2" name="Rectangle: Rounded Corners 4">
                    <a:extLst>
                      <a:ext uri="{FF2B5EF4-FFF2-40B4-BE49-F238E27FC236}">
                        <a16:creationId xmlns:a16="http://schemas.microsoft.com/office/drawing/2014/main" id="{0EAFFF49-5C2B-463F-A143-49A533EC20CC}"/>
                      </a:ext>
                    </a:extLst>
                  </p:cNvPr>
                  <p:cNvSpPr txBox="1"/>
                  <p:nvPr/>
                </p:nvSpPr>
                <p:spPr>
                  <a:xfrm>
                    <a:off x="4935014" y="841285"/>
                    <a:ext cx="2359507" cy="92271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47650" tIns="247650" rIns="247650" bIns="247650" numCol="1" spcCol="1270" anchor="ctr" anchorCtr="0">
                    <a:noAutofit/>
                  </a:bodyPr>
                  <a:lstStyle/>
                  <a:p>
                    <a:pPr marL="0" lvl="0" indent="0" algn="ctr" defTabSz="2889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s-AR" sz="6000" b="1" kern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0" name="CuadroTexto 5">
                  <a:extLst>
                    <a:ext uri="{FF2B5EF4-FFF2-40B4-BE49-F238E27FC236}">
                      <a16:creationId xmlns:a16="http://schemas.microsoft.com/office/drawing/2014/main" id="{CC948A5F-BCD4-43F8-BE4C-A2C07A7BD666}"/>
                    </a:ext>
                  </a:extLst>
                </p:cNvPr>
                <p:cNvSpPr txBox="1"/>
                <p:nvPr/>
              </p:nvSpPr>
              <p:spPr>
                <a:xfrm>
                  <a:off x="1677736" y="4658836"/>
                  <a:ext cx="1538299" cy="40011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Roboto" panose="02000000000000000000" pitchFamily="2" charset="0"/>
                    </a:rPr>
                    <a:t>PASSIVHAUS</a:t>
                  </a:r>
                </a:p>
              </p:txBody>
            </p:sp>
          </p:grpSp>
        </p:grpSp>
        <p:cxnSp>
          <p:nvCxnSpPr>
            <p:cNvPr id="10" name="Straight Connector 53">
              <a:extLst>
                <a:ext uri="{FF2B5EF4-FFF2-40B4-BE49-F238E27FC236}">
                  <a16:creationId xmlns:a16="http://schemas.microsoft.com/office/drawing/2014/main" id="{743367CB-7B2A-4E6A-8171-22C2377C76AA}"/>
                </a:ext>
              </a:extLst>
            </p:cNvPr>
            <p:cNvCxnSpPr>
              <a:cxnSpLocks/>
            </p:cNvCxnSpPr>
            <p:nvPr/>
          </p:nvCxnSpPr>
          <p:spPr>
            <a:xfrm>
              <a:off x="1085768" y="4713907"/>
              <a:ext cx="10592214" cy="0"/>
            </a:xfrm>
            <a:prstGeom prst="line">
              <a:avLst/>
            </a:prstGeom>
            <a:ln w="28575">
              <a:solidFill>
                <a:srgbClr val="D7D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upo 46"/>
            <p:cNvGrpSpPr/>
            <p:nvPr/>
          </p:nvGrpSpPr>
          <p:grpSpPr>
            <a:xfrm>
              <a:off x="1112919" y="2762611"/>
              <a:ext cx="10470909" cy="1790423"/>
              <a:chOff x="1112919" y="2762611"/>
              <a:chExt cx="10470909" cy="1790423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919" y="2762611"/>
                <a:ext cx="1875225" cy="1756274"/>
              </a:xfrm>
              <a:prstGeom prst="rect">
                <a:avLst/>
              </a:prstGeom>
            </p:spPr>
          </p:pic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5635" y="2775810"/>
                <a:ext cx="1905000" cy="1743075"/>
              </a:xfrm>
              <a:prstGeom prst="rect">
                <a:avLst/>
              </a:prstGeom>
            </p:spPr>
          </p:pic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3997" y="2771418"/>
                <a:ext cx="1893179" cy="1732259"/>
              </a:xfrm>
              <a:prstGeom prst="rect">
                <a:avLst/>
              </a:prstGeom>
            </p:spPr>
          </p:pic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0538" y="2762611"/>
                <a:ext cx="1783290" cy="1790423"/>
              </a:xfrm>
              <a:prstGeom prst="rect">
                <a:avLst/>
              </a:prstGeom>
            </p:spPr>
          </p:pic>
          <p:pic>
            <p:nvPicPr>
              <p:cNvPr id="46" name="Imagen 4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1506" y="2771418"/>
                <a:ext cx="2023383" cy="1747467"/>
              </a:xfrm>
              <a:prstGeom prst="rect">
                <a:avLst/>
              </a:prstGeom>
            </p:spPr>
          </p:pic>
        </p:grpSp>
      </p:grpSp>
      <p:sp>
        <p:nvSpPr>
          <p:cNvPr id="53" name="CuadroTexto 5">
            <a:extLst>
              <a:ext uri="{FF2B5EF4-FFF2-40B4-BE49-F238E27FC236}">
                <a16:creationId xmlns:a16="http://schemas.microsoft.com/office/drawing/2014/main" id="{CF32FFFF-1C36-4ECA-B2B5-124B5097CEB2}"/>
              </a:ext>
            </a:extLst>
          </p:cNvPr>
          <p:cNvSpPr txBox="1"/>
          <p:nvPr/>
        </p:nvSpPr>
        <p:spPr>
          <a:xfrm>
            <a:off x="1005904" y="799492"/>
            <a:ext cx="1074674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Sellos o certificaciones de evaluación ambiental de edificios: </a:t>
            </a:r>
          </a:p>
          <a:p>
            <a:pPr algn="ctr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 general, se trata de sistemas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voluntarios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que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se aplican ampliamente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a nivel internacional, pero que difieren en la determinación de las escalas de medida y en los criterios de evaluación adoptados.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 smtClean="0"/>
              <a:t>la </a:t>
            </a:r>
            <a:r>
              <a:rPr lang="es-ES" dirty="0"/>
              <a:t>construcción.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8" y="2557461"/>
            <a:ext cx="1905000" cy="1743075"/>
          </a:xfrm>
          <a:prstGeom prst="rect">
            <a:avLst/>
          </a:prstGeom>
        </p:spPr>
      </p:pic>
      <p:sp>
        <p:nvSpPr>
          <p:cNvPr id="7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3" y="6408977"/>
            <a:ext cx="10810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Fuente: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Edge Certification.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Green Business Certification Inc.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hlinkClick r:id="rId4"/>
              </a:rPr>
              <a:t>https://edge.gbci.org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hlinkClick r:id="rId4"/>
              </a:rPr>
              <a:t>/</a:t>
            </a:r>
            <a:r>
              <a:rPr lang="es-AR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endParaRPr lang="en-US" sz="1100" i="1" dirty="0" smtClean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170519" y="1272112"/>
            <a:ext cx="4089753" cy="4313770"/>
            <a:chOff x="7170519" y="1300080"/>
            <a:chExt cx="4089753" cy="431377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70519" y="1300080"/>
              <a:ext cx="4089752" cy="2514762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75616" y="4163273"/>
              <a:ext cx="4084656" cy="1450577"/>
            </a:xfrm>
            <a:prstGeom prst="rect">
              <a:avLst/>
            </a:prstGeom>
          </p:spPr>
        </p:pic>
      </p:grpSp>
      <p:sp>
        <p:nvSpPr>
          <p:cNvPr id="16" name="Rectángulo 15"/>
          <p:cNvSpPr/>
          <p:nvPr/>
        </p:nvSpPr>
        <p:spPr>
          <a:xfrm>
            <a:off x="2967494" y="2557461"/>
            <a:ext cx="34940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Es un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sistema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de certificación en la eficiencia en el uso 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recursos, para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nuevos edificios y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existentes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mercados emergentes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El software EDGE revela soluciones técnicas para la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construcción verde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y captura costos de capital y ahorros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operativos proyectados.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 smtClean="0"/>
              <a:t>la </a:t>
            </a:r>
            <a:r>
              <a:rPr lang="es-ES" dirty="0"/>
              <a:t>construcción.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8" y="2557461"/>
            <a:ext cx="1905000" cy="1743075"/>
          </a:xfrm>
          <a:prstGeom prst="rect">
            <a:avLst/>
          </a:prstGeom>
        </p:spPr>
      </p:pic>
      <p:sp>
        <p:nvSpPr>
          <p:cNvPr id="7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3" y="6408977"/>
            <a:ext cx="10810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Fuente: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Edge Certification.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Green Business Certification Inc.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hlinkClick r:id="rId4"/>
              </a:rPr>
              <a:t>https://edge.gbci.org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hlinkClick r:id="rId4"/>
              </a:rPr>
              <a:t>/</a:t>
            </a:r>
            <a:r>
              <a:rPr lang="es-AR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endParaRPr lang="en-US" sz="1100" i="1" dirty="0" smtClean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67494" y="2557461"/>
            <a:ext cx="34940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Es un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sistema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de certificación en la eficiencia en el uso 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recursos, para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nuevos edificios y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existentes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mercados emergentes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El software EDGE revela soluciones técnicas para la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construcción verde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y captura costos de capital y ahorros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operativos proyectados.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730" y="1061623"/>
            <a:ext cx="4871871" cy="47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grpSp>
        <p:nvGrpSpPr>
          <p:cNvPr id="3" name="Grupo 2"/>
          <p:cNvGrpSpPr/>
          <p:nvPr/>
        </p:nvGrpSpPr>
        <p:grpSpPr>
          <a:xfrm>
            <a:off x="1085768" y="2306870"/>
            <a:ext cx="10592214" cy="3747968"/>
            <a:chOff x="1085768" y="2306870"/>
            <a:chExt cx="10592214" cy="3747968"/>
          </a:xfrm>
        </p:grpSpPr>
        <p:grpSp>
          <p:nvGrpSpPr>
            <p:cNvPr id="6" name="Group 56">
              <a:extLst>
                <a:ext uri="{FF2B5EF4-FFF2-40B4-BE49-F238E27FC236}">
                  <a16:creationId xmlns:a16="http://schemas.microsoft.com/office/drawing/2014/main" id="{36B73E3E-9F55-4B07-A13E-C846F201E461}"/>
                </a:ext>
              </a:extLst>
            </p:cNvPr>
            <p:cNvGrpSpPr/>
            <p:nvPr/>
          </p:nvGrpSpPr>
          <p:grpSpPr>
            <a:xfrm>
              <a:off x="1085768" y="2306870"/>
              <a:ext cx="10592214" cy="3747968"/>
              <a:chOff x="1085768" y="2185480"/>
              <a:chExt cx="10592214" cy="3747968"/>
            </a:xfrm>
          </p:grpSpPr>
          <p:grpSp>
            <p:nvGrpSpPr>
              <p:cNvPr id="40" name="Group 25">
                <a:extLst>
                  <a:ext uri="{FF2B5EF4-FFF2-40B4-BE49-F238E27FC236}">
                    <a16:creationId xmlns:a16="http://schemas.microsoft.com/office/drawing/2014/main" id="{492397F4-E804-4263-9C04-7657D8E8FBF2}"/>
                  </a:ext>
                </a:extLst>
              </p:cNvPr>
              <p:cNvGrpSpPr/>
              <p:nvPr/>
            </p:nvGrpSpPr>
            <p:grpSpPr>
              <a:xfrm>
                <a:off x="3295218" y="2185480"/>
                <a:ext cx="8382764" cy="2720876"/>
                <a:chOff x="3162033" y="2771335"/>
                <a:chExt cx="8382764" cy="2720876"/>
              </a:xfrm>
            </p:grpSpPr>
            <p:pic>
              <p:nvPicPr>
                <p:cNvPr id="41" name="Picture 2">
                  <a:extLst>
                    <a:ext uri="{FF2B5EF4-FFF2-40B4-BE49-F238E27FC236}">
                      <a16:creationId xmlns:a16="http://schemas.microsoft.com/office/drawing/2014/main" id="{D4EB04E4-9165-48AD-B559-FCBC17A6A3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04404" y="2771335"/>
                  <a:ext cx="1940393" cy="2720875"/>
                </a:xfrm>
                <a:prstGeom prst="rect">
                  <a:avLst/>
                </a:prstGeom>
              </p:spPr>
            </p:pic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875463DA-8852-4A15-AF87-AB118364C6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80" t="1905" r="3406" b="2483"/>
                <a:stretch/>
              </p:blipFill>
              <p:spPr>
                <a:xfrm>
                  <a:off x="5253207" y="2771335"/>
                  <a:ext cx="1875059" cy="2720875"/>
                </a:xfrm>
                <a:prstGeom prst="rect">
                  <a:avLst/>
                </a:prstGeom>
              </p:spPr>
            </p:pic>
            <p:pic>
              <p:nvPicPr>
                <p:cNvPr id="43" name="Picture 12">
                  <a:extLst>
                    <a:ext uri="{FF2B5EF4-FFF2-40B4-BE49-F238E27FC236}">
                      <a16:creationId xmlns:a16="http://schemas.microsoft.com/office/drawing/2014/main" id="{7E1124A6-94FA-4805-A76A-15CB2B85E5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62033" y="2771335"/>
                  <a:ext cx="1819276" cy="2720876"/>
                </a:xfrm>
                <a:prstGeom prst="rect">
                  <a:avLst/>
                </a:prstGeom>
              </p:spPr>
            </p:pic>
            <p:pic>
              <p:nvPicPr>
                <p:cNvPr id="44" name="Picture 24">
                  <a:extLst>
                    <a:ext uri="{FF2B5EF4-FFF2-40B4-BE49-F238E27FC236}">
                      <a16:creationId xmlns:a16="http://schemas.microsoft.com/office/drawing/2014/main" id="{BF1B4A43-BD28-47BA-AEC9-223E548BD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0164" y="2771335"/>
                  <a:ext cx="1932342" cy="2720876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47">
                <a:extLst>
                  <a:ext uri="{FF2B5EF4-FFF2-40B4-BE49-F238E27FC236}">
                    <a16:creationId xmlns:a16="http://schemas.microsoft.com/office/drawing/2014/main" id="{935B490C-2CDD-462E-BCA0-185137E135F8}"/>
                  </a:ext>
                </a:extLst>
              </p:cNvPr>
              <p:cNvGrpSpPr/>
              <p:nvPr/>
            </p:nvGrpSpPr>
            <p:grpSpPr>
              <a:xfrm>
                <a:off x="1233149" y="5374416"/>
                <a:ext cx="10274825" cy="559032"/>
                <a:chOff x="1233149" y="2192834"/>
                <a:chExt cx="10274825" cy="559032"/>
              </a:xfrm>
              <a:no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F81AB1F-5C8C-49F6-86C3-F5A02221ECEB}"/>
                    </a:ext>
                  </a:extLst>
                </p:cNvPr>
                <p:cNvGrpSpPr/>
                <p:nvPr/>
              </p:nvGrpSpPr>
              <p:grpSpPr>
                <a:xfrm>
                  <a:off x="1233149" y="2192835"/>
                  <a:ext cx="1642789" cy="557209"/>
                  <a:chOff x="1601381" y="4577360"/>
                  <a:chExt cx="1642789" cy="557209"/>
                </a:xfrm>
                <a:grpFill/>
              </p:grpSpPr>
              <p:grpSp>
                <p:nvGrpSpPr>
                  <p:cNvPr id="35" name="Group 14">
                    <a:extLst>
                      <a:ext uri="{FF2B5EF4-FFF2-40B4-BE49-F238E27FC236}">
                        <a16:creationId xmlns:a16="http://schemas.microsoft.com/office/drawing/2014/main" id="{00F2AFEA-C11E-4335-B4A5-00E06AA912D0}"/>
                      </a:ext>
                    </a:extLst>
                  </p:cNvPr>
                  <p:cNvGrpSpPr/>
                  <p:nvPr/>
                </p:nvGrpSpPr>
                <p:grpSpPr>
                  <a:xfrm>
                    <a:off x="1601381" y="4577360"/>
                    <a:ext cx="1642789" cy="557209"/>
                    <a:chOff x="4861032" y="780126"/>
                    <a:chExt cx="2519777" cy="1138371"/>
                  </a:xfrm>
                  <a:grpFill/>
                </p:grpSpPr>
                <p:sp>
                  <p:nvSpPr>
                    <p:cNvPr id="37" name="Rectangle: Rounded Corners 16">
                      <a:extLst>
                        <a:ext uri="{FF2B5EF4-FFF2-40B4-BE49-F238E27FC236}">
                          <a16:creationId xmlns:a16="http://schemas.microsoft.com/office/drawing/2014/main" id="{72B66ABA-27A1-4D9E-BDE6-686F06743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1032" y="780126"/>
                      <a:ext cx="2519777" cy="1138371"/>
                    </a:xfrm>
                    <a:prstGeom prst="roundRect">
                      <a:avLst>
                        <a:gd name="adj" fmla="val 1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38" name="Rectangle: Rounded Corners 4">
                      <a:extLst>
                        <a:ext uri="{FF2B5EF4-FFF2-40B4-BE49-F238E27FC236}">
                          <a16:creationId xmlns:a16="http://schemas.microsoft.com/office/drawing/2014/main" id="{C6B8ADC8-E461-44C4-9436-459BBDAFA1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35014" y="841285"/>
                      <a:ext cx="2359507" cy="92271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47650" tIns="247650" rIns="247650" bIns="247650" numCol="1" spcCol="1270" anchor="ctr" anchorCtr="0">
                      <a:noAutofit/>
                    </a:bodyPr>
                    <a:lstStyle/>
                    <a:p>
                      <a:pPr marL="0" lvl="0" indent="0" algn="ctr" defTabSz="2889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endParaRPr lang="es-AR" sz="6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6" name="CuadroTexto 5">
                    <a:extLst>
                      <a:ext uri="{FF2B5EF4-FFF2-40B4-BE49-F238E27FC236}">
                        <a16:creationId xmlns:a16="http://schemas.microsoft.com/office/drawing/2014/main" id="{985F80F3-43EA-4439-9645-06454D9D9CCA}"/>
                      </a:ext>
                    </a:extLst>
                  </p:cNvPr>
                  <p:cNvSpPr txBox="1"/>
                  <p:nvPr/>
                </p:nvSpPr>
                <p:spPr>
                  <a:xfrm>
                    <a:off x="1677736" y="4658836"/>
                    <a:ext cx="1538299" cy="4001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Roboto" panose="02000000000000000000" pitchFamily="2" charset="0"/>
                      </a:rPr>
                      <a:t>ARGENTINA</a:t>
                    </a:r>
                  </a:p>
                </p:txBody>
              </p:sp>
            </p:grpSp>
            <p:grpSp>
              <p:nvGrpSpPr>
                <p:cNvPr id="15" name="Group 27">
                  <a:extLst>
                    <a:ext uri="{FF2B5EF4-FFF2-40B4-BE49-F238E27FC236}">
                      <a16:creationId xmlns:a16="http://schemas.microsoft.com/office/drawing/2014/main" id="{A550CA74-B28B-4015-BBF9-CB418BC9C96E}"/>
                    </a:ext>
                  </a:extLst>
                </p:cNvPr>
                <p:cNvGrpSpPr/>
                <p:nvPr/>
              </p:nvGrpSpPr>
              <p:grpSpPr>
                <a:xfrm>
                  <a:off x="3383461" y="2192835"/>
                  <a:ext cx="1642789" cy="557209"/>
                  <a:chOff x="1601381" y="4577360"/>
                  <a:chExt cx="1642789" cy="557209"/>
                </a:xfrm>
                <a:grpFill/>
              </p:grpSpPr>
              <p:grpSp>
                <p:nvGrpSpPr>
                  <p:cNvPr id="31" name="Group 28">
                    <a:extLst>
                      <a:ext uri="{FF2B5EF4-FFF2-40B4-BE49-F238E27FC236}">
                        <a16:creationId xmlns:a16="http://schemas.microsoft.com/office/drawing/2014/main" id="{7B268758-7C91-4B70-9EF1-216427AF87D3}"/>
                      </a:ext>
                    </a:extLst>
                  </p:cNvPr>
                  <p:cNvGrpSpPr/>
                  <p:nvPr/>
                </p:nvGrpSpPr>
                <p:grpSpPr>
                  <a:xfrm>
                    <a:off x="1601381" y="4577360"/>
                    <a:ext cx="1642789" cy="557209"/>
                    <a:chOff x="4861032" y="780126"/>
                    <a:chExt cx="2519777" cy="1138371"/>
                  </a:xfrm>
                  <a:grpFill/>
                </p:grpSpPr>
                <p:sp>
                  <p:nvSpPr>
                    <p:cNvPr id="33" name="Rectangle: Rounded Corners 30">
                      <a:extLst>
                        <a:ext uri="{FF2B5EF4-FFF2-40B4-BE49-F238E27FC236}">
                          <a16:creationId xmlns:a16="http://schemas.microsoft.com/office/drawing/2014/main" id="{F8724787-C3C4-47F2-91FA-9E0782CD2A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1032" y="780126"/>
                      <a:ext cx="2519777" cy="1138371"/>
                    </a:xfrm>
                    <a:prstGeom prst="roundRect">
                      <a:avLst>
                        <a:gd name="adj" fmla="val 1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34" name="Rectangle: Rounded Corners 4">
                      <a:extLst>
                        <a:ext uri="{FF2B5EF4-FFF2-40B4-BE49-F238E27FC236}">
                          <a16:creationId xmlns:a16="http://schemas.microsoft.com/office/drawing/2014/main" id="{AF842EC3-330A-4598-AC09-3C702C57CE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35014" y="841285"/>
                      <a:ext cx="2359507" cy="92271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47650" tIns="247650" rIns="247650" bIns="247650" numCol="1" spcCol="1270" anchor="ctr" anchorCtr="0">
                      <a:noAutofit/>
                    </a:bodyPr>
                    <a:lstStyle/>
                    <a:p>
                      <a:pPr marL="0" lvl="0" indent="0" algn="ctr" defTabSz="2889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endParaRPr lang="es-AR" sz="6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2" name="CuadroTexto 5">
                    <a:extLst>
                      <a:ext uri="{FF2B5EF4-FFF2-40B4-BE49-F238E27FC236}">
                        <a16:creationId xmlns:a16="http://schemas.microsoft.com/office/drawing/2014/main" id="{F11F05CA-DB20-4A64-9DDF-DAD4A8084C9E}"/>
                      </a:ext>
                    </a:extLst>
                  </p:cNvPr>
                  <p:cNvSpPr txBox="1"/>
                  <p:nvPr/>
                </p:nvSpPr>
                <p:spPr>
                  <a:xfrm>
                    <a:off x="1677736" y="4658836"/>
                    <a:ext cx="1538299" cy="4001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Roboto" panose="02000000000000000000" pitchFamily="2" charset="0"/>
                      </a:rPr>
                      <a:t>BRASIL</a:t>
                    </a:r>
                  </a:p>
                </p:txBody>
              </p:sp>
            </p:grpSp>
            <p:grpSp>
              <p:nvGrpSpPr>
                <p:cNvPr id="16" name="Group 32">
                  <a:extLst>
                    <a:ext uri="{FF2B5EF4-FFF2-40B4-BE49-F238E27FC236}">
                      <a16:creationId xmlns:a16="http://schemas.microsoft.com/office/drawing/2014/main" id="{9C26E675-341E-48B3-92E5-F8BAF09CC39F}"/>
                    </a:ext>
                  </a:extLst>
                </p:cNvPr>
                <p:cNvGrpSpPr/>
                <p:nvPr/>
              </p:nvGrpSpPr>
              <p:grpSpPr>
                <a:xfrm>
                  <a:off x="5533773" y="2194657"/>
                  <a:ext cx="1642789" cy="557209"/>
                  <a:chOff x="1601381" y="4577360"/>
                  <a:chExt cx="1642789" cy="557209"/>
                </a:xfrm>
                <a:grpFill/>
              </p:grpSpPr>
              <p:grpSp>
                <p:nvGrpSpPr>
                  <p:cNvPr id="27" name="Group 33">
                    <a:extLst>
                      <a:ext uri="{FF2B5EF4-FFF2-40B4-BE49-F238E27FC236}">
                        <a16:creationId xmlns:a16="http://schemas.microsoft.com/office/drawing/2014/main" id="{A97BC0A0-A641-41F9-9BAF-674DA3F71B60}"/>
                      </a:ext>
                    </a:extLst>
                  </p:cNvPr>
                  <p:cNvGrpSpPr/>
                  <p:nvPr/>
                </p:nvGrpSpPr>
                <p:grpSpPr>
                  <a:xfrm>
                    <a:off x="1601381" y="4577360"/>
                    <a:ext cx="1642789" cy="557209"/>
                    <a:chOff x="4861032" y="780126"/>
                    <a:chExt cx="2519777" cy="1138371"/>
                  </a:xfrm>
                  <a:grpFill/>
                </p:grpSpPr>
                <p:sp>
                  <p:nvSpPr>
                    <p:cNvPr id="29" name="Rectangle: Rounded Corners 35">
                      <a:extLst>
                        <a:ext uri="{FF2B5EF4-FFF2-40B4-BE49-F238E27FC236}">
                          <a16:creationId xmlns:a16="http://schemas.microsoft.com/office/drawing/2014/main" id="{57CDA68F-56FB-497B-B9CD-56D98157C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1032" y="780126"/>
                      <a:ext cx="2519777" cy="1138371"/>
                    </a:xfrm>
                    <a:prstGeom prst="roundRect">
                      <a:avLst>
                        <a:gd name="adj" fmla="val 1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30" name="Rectangle: Rounded Corners 4">
                      <a:extLst>
                        <a:ext uri="{FF2B5EF4-FFF2-40B4-BE49-F238E27FC236}">
                          <a16:creationId xmlns:a16="http://schemas.microsoft.com/office/drawing/2014/main" id="{0551D1BC-0A01-48D2-94BC-FD54E8F5B7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35014" y="841285"/>
                      <a:ext cx="2359507" cy="92271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47650" tIns="247650" rIns="247650" bIns="247650" numCol="1" spcCol="1270" anchor="ctr" anchorCtr="0">
                      <a:noAutofit/>
                    </a:bodyPr>
                    <a:lstStyle/>
                    <a:p>
                      <a:pPr marL="0" lvl="0" indent="0" algn="ctr" defTabSz="2889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endParaRPr lang="es-AR" sz="6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8" name="CuadroTexto 5">
                    <a:extLst>
                      <a:ext uri="{FF2B5EF4-FFF2-40B4-BE49-F238E27FC236}">
                        <a16:creationId xmlns:a16="http://schemas.microsoft.com/office/drawing/2014/main" id="{C2D23418-4816-45AD-A580-B895BFB11FCC}"/>
                      </a:ext>
                    </a:extLst>
                  </p:cNvPr>
                  <p:cNvSpPr txBox="1"/>
                  <p:nvPr/>
                </p:nvSpPr>
                <p:spPr>
                  <a:xfrm>
                    <a:off x="1677736" y="4658836"/>
                    <a:ext cx="1538299" cy="4001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Roboto" panose="02000000000000000000" pitchFamily="2" charset="0"/>
                      </a:rPr>
                      <a:t>CHILE</a:t>
                    </a:r>
                  </a:p>
                </p:txBody>
              </p:sp>
            </p:grpSp>
            <p:grpSp>
              <p:nvGrpSpPr>
                <p:cNvPr id="17" name="Group 37">
                  <a:extLst>
                    <a:ext uri="{FF2B5EF4-FFF2-40B4-BE49-F238E27FC236}">
                      <a16:creationId xmlns:a16="http://schemas.microsoft.com/office/drawing/2014/main" id="{B27707E6-CD8F-4CB3-A887-2604D9B8ECA3}"/>
                    </a:ext>
                  </a:extLst>
                </p:cNvPr>
                <p:cNvGrpSpPr/>
                <p:nvPr/>
              </p:nvGrpSpPr>
              <p:grpSpPr>
                <a:xfrm>
                  <a:off x="7706899" y="2192834"/>
                  <a:ext cx="1642789" cy="557209"/>
                  <a:chOff x="1601381" y="4577360"/>
                  <a:chExt cx="1642789" cy="557209"/>
                </a:xfrm>
                <a:grpFill/>
              </p:grpSpPr>
              <p:grpSp>
                <p:nvGrpSpPr>
                  <p:cNvPr id="23" name="Group 38">
                    <a:extLst>
                      <a:ext uri="{FF2B5EF4-FFF2-40B4-BE49-F238E27FC236}">
                        <a16:creationId xmlns:a16="http://schemas.microsoft.com/office/drawing/2014/main" id="{020CA45F-AB47-49F2-92B7-DF11B2593C9F}"/>
                      </a:ext>
                    </a:extLst>
                  </p:cNvPr>
                  <p:cNvGrpSpPr/>
                  <p:nvPr/>
                </p:nvGrpSpPr>
                <p:grpSpPr>
                  <a:xfrm>
                    <a:off x="1601381" y="4577360"/>
                    <a:ext cx="1642789" cy="557209"/>
                    <a:chOff x="4861032" y="780126"/>
                    <a:chExt cx="2519777" cy="1138371"/>
                  </a:xfrm>
                  <a:grpFill/>
                </p:grpSpPr>
                <p:sp>
                  <p:nvSpPr>
                    <p:cNvPr id="25" name="Rectangle: Rounded Corners 40">
                      <a:extLst>
                        <a:ext uri="{FF2B5EF4-FFF2-40B4-BE49-F238E27FC236}">
                          <a16:creationId xmlns:a16="http://schemas.microsoft.com/office/drawing/2014/main" id="{9039E6FE-4C90-4086-A72C-AF02B3A31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1032" y="780126"/>
                      <a:ext cx="2519777" cy="1138371"/>
                    </a:xfrm>
                    <a:prstGeom prst="roundRect">
                      <a:avLst>
                        <a:gd name="adj" fmla="val 1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26" name="Rectangle: Rounded Corners 4">
                      <a:extLst>
                        <a:ext uri="{FF2B5EF4-FFF2-40B4-BE49-F238E27FC236}">
                          <a16:creationId xmlns:a16="http://schemas.microsoft.com/office/drawing/2014/main" id="{8E61481B-3A2F-4AE1-9ED7-D2ABA9502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35014" y="841285"/>
                      <a:ext cx="2359507" cy="92271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47650" tIns="247650" rIns="247650" bIns="247650" numCol="1" spcCol="1270" anchor="ctr" anchorCtr="0">
                      <a:noAutofit/>
                    </a:bodyPr>
                    <a:lstStyle/>
                    <a:p>
                      <a:pPr marL="0" lvl="0" indent="0" algn="ctr" defTabSz="2889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endParaRPr lang="es-AR" sz="6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4" name="CuadroTexto 5">
                    <a:extLst>
                      <a:ext uri="{FF2B5EF4-FFF2-40B4-BE49-F238E27FC236}">
                        <a16:creationId xmlns:a16="http://schemas.microsoft.com/office/drawing/2014/main" id="{CD44E421-C480-46C7-BB67-35CB6CE34255}"/>
                      </a:ext>
                    </a:extLst>
                  </p:cNvPr>
                  <p:cNvSpPr txBox="1"/>
                  <p:nvPr/>
                </p:nvSpPr>
                <p:spPr>
                  <a:xfrm>
                    <a:off x="1677736" y="4658836"/>
                    <a:ext cx="1538299" cy="4001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Roboto" panose="02000000000000000000" pitchFamily="2" charset="0"/>
                      </a:rPr>
                      <a:t>ESPAÑA</a:t>
                    </a:r>
                    <a:endParaRPr lang="es-AR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Roboto" panose="02000000000000000000" pitchFamily="2" charset="0"/>
                    </a:endParaRPr>
                  </a:p>
                </p:txBody>
              </p:sp>
            </p:grpSp>
            <p:grpSp>
              <p:nvGrpSpPr>
                <p:cNvPr id="18" name="Group 42">
                  <a:extLst>
                    <a:ext uri="{FF2B5EF4-FFF2-40B4-BE49-F238E27FC236}">
                      <a16:creationId xmlns:a16="http://schemas.microsoft.com/office/drawing/2014/main" id="{709E760D-FB2D-40A3-9D45-2E04E6A12EA4}"/>
                    </a:ext>
                  </a:extLst>
                </p:cNvPr>
                <p:cNvGrpSpPr/>
                <p:nvPr/>
              </p:nvGrpSpPr>
              <p:grpSpPr>
                <a:xfrm>
                  <a:off x="9865185" y="2192834"/>
                  <a:ext cx="1642789" cy="557209"/>
                  <a:chOff x="1601381" y="4577360"/>
                  <a:chExt cx="1642789" cy="557209"/>
                </a:xfrm>
                <a:grpFill/>
              </p:grpSpPr>
              <p:grpSp>
                <p:nvGrpSpPr>
                  <p:cNvPr id="19" name="Group 43">
                    <a:extLst>
                      <a:ext uri="{FF2B5EF4-FFF2-40B4-BE49-F238E27FC236}">
                        <a16:creationId xmlns:a16="http://schemas.microsoft.com/office/drawing/2014/main" id="{3A6F4DEC-C936-4E65-806F-E00085780B90}"/>
                      </a:ext>
                    </a:extLst>
                  </p:cNvPr>
                  <p:cNvGrpSpPr/>
                  <p:nvPr/>
                </p:nvGrpSpPr>
                <p:grpSpPr>
                  <a:xfrm>
                    <a:off x="1601381" y="4577360"/>
                    <a:ext cx="1642789" cy="557209"/>
                    <a:chOff x="4861032" y="780126"/>
                    <a:chExt cx="2519777" cy="1138371"/>
                  </a:xfrm>
                  <a:grpFill/>
                </p:grpSpPr>
                <p:sp>
                  <p:nvSpPr>
                    <p:cNvPr id="21" name="Rectangle: Rounded Corners 45">
                      <a:extLst>
                        <a:ext uri="{FF2B5EF4-FFF2-40B4-BE49-F238E27FC236}">
                          <a16:creationId xmlns:a16="http://schemas.microsoft.com/office/drawing/2014/main" id="{92AF0CC8-938E-4B13-A6DE-4641E94CA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1032" y="780126"/>
                      <a:ext cx="2519777" cy="1138371"/>
                    </a:xfrm>
                    <a:prstGeom prst="roundRect">
                      <a:avLst>
                        <a:gd name="adj" fmla="val 1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22" name="Rectangle: Rounded Corners 4">
                      <a:extLst>
                        <a:ext uri="{FF2B5EF4-FFF2-40B4-BE49-F238E27FC236}">
                          <a16:creationId xmlns:a16="http://schemas.microsoft.com/office/drawing/2014/main" id="{0EAFFF49-5C2B-463F-A143-49A533EC20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35014" y="841285"/>
                      <a:ext cx="2359507" cy="92271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47650" tIns="247650" rIns="247650" bIns="247650" numCol="1" spcCol="1270" anchor="ctr" anchorCtr="0">
                      <a:noAutofit/>
                    </a:bodyPr>
                    <a:lstStyle/>
                    <a:p>
                      <a:pPr marL="0" lvl="0" indent="0" algn="ctr" defTabSz="2889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endParaRPr lang="es-AR" sz="6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0" name="CuadroTexto 5">
                    <a:extLst>
                      <a:ext uri="{FF2B5EF4-FFF2-40B4-BE49-F238E27FC236}">
                        <a16:creationId xmlns:a16="http://schemas.microsoft.com/office/drawing/2014/main" id="{CC948A5F-BCD4-43F8-BE4C-A2C07A7BD666}"/>
                      </a:ext>
                    </a:extLst>
                  </p:cNvPr>
                  <p:cNvSpPr txBox="1"/>
                  <p:nvPr/>
                </p:nvSpPr>
                <p:spPr>
                  <a:xfrm>
                    <a:off x="1677736" y="4658836"/>
                    <a:ext cx="1538299" cy="4001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Roboto" panose="02000000000000000000" pitchFamily="2" charset="0"/>
                      </a:rPr>
                      <a:t>MÉXICO</a:t>
                    </a:r>
                  </a:p>
                </p:txBody>
              </p:sp>
            </p:grpSp>
          </p:grpSp>
          <p:cxnSp>
            <p:nvCxnSpPr>
              <p:cNvPr id="10" name="Straight Connector 53">
                <a:extLst>
                  <a:ext uri="{FF2B5EF4-FFF2-40B4-BE49-F238E27FC236}">
                    <a16:creationId xmlns:a16="http://schemas.microsoft.com/office/drawing/2014/main" id="{743367CB-7B2A-4E6A-8171-22C2377C7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5768" y="5249504"/>
                <a:ext cx="10592214" cy="0"/>
              </a:xfrm>
              <a:prstGeom prst="line">
                <a:avLst/>
              </a:prstGeom>
              <a:ln w="28575">
                <a:solidFill>
                  <a:srgbClr val="D7D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60" y="2324787"/>
              <a:ext cx="1910686" cy="2702958"/>
            </a:xfrm>
            <a:prstGeom prst="rect">
              <a:avLst/>
            </a:prstGeom>
          </p:spPr>
        </p:pic>
      </p:grpSp>
      <p:sp>
        <p:nvSpPr>
          <p:cNvPr id="49" name="CuadroTexto 5">
            <a:extLst>
              <a:ext uri="{FF2B5EF4-FFF2-40B4-BE49-F238E27FC236}">
                <a16:creationId xmlns:a16="http://schemas.microsoft.com/office/drawing/2014/main" id="{CF32FFFF-1C36-4ECA-B2B5-124B5097CEB2}"/>
              </a:ext>
            </a:extLst>
          </p:cNvPr>
          <p:cNvSpPr txBox="1"/>
          <p:nvPr/>
        </p:nvSpPr>
        <p:spPr>
          <a:xfrm>
            <a:off x="1004164" y="799492"/>
            <a:ext cx="102868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Sistemas de calificación y etiquetado de edificios:</a:t>
            </a:r>
          </a:p>
          <a:p>
            <a:pPr algn="ctr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Involucran programas y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políticas públicas que pueden ser de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aplicación voluntaria u obligatoria, para todos los tipos de edificios o parte de ellos.</a:t>
            </a:r>
          </a:p>
          <a:p>
            <a:pPr algn="ctr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419349"/>
            <a:ext cx="2076450" cy="2076450"/>
          </a:xfrm>
          <a:prstGeom prst="rect">
            <a:avLst/>
          </a:prstGeom>
        </p:spPr>
      </p:pic>
      <p:sp>
        <p:nvSpPr>
          <p:cNvPr id="43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3" y="6408977"/>
            <a:ext cx="10810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Fuente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: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Programa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Nacional de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Etiquetado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de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Viviendas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Secretaría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de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Energía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de la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Nación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hlinkClick r:id="rId4"/>
              </a:rPr>
              <a:t>https://etiquetadoviviendas.mecon.gob.ar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hlinkClick r:id="rId4"/>
              </a:rPr>
              <a:t>/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endParaRPr lang="es-AR" sz="1100" i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573790" y="1488866"/>
            <a:ext cx="5189585" cy="4353179"/>
            <a:chOff x="6573790" y="1099209"/>
            <a:chExt cx="5189585" cy="435317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791" y="3419186"/>
              <a:ext cx="5189584" cy="2033202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6573790" y="1099209"/>
              <a:ext cx="5189585" cy="2132565"/>
              <a:chOff x="642650" y="2832338"/>
              <a:chExt cx="23100288" cy="9277564"/>
            </a:xfrm>
          </p:grpSpPr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81" r="1"/>
              <a:stretch/>
            </p:blipFill>
            <p:spPr>
              <a:xfrm>
                <a:off x="5557112" y="7061319"/>
                <a:ext cx="6204954" cy="5048579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50" y="2832346"/>
                <a:ext cx="5986640" cy="3952345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397"/>
              <a:stretch/>
            </p:blipFill>
            <p:spPr>
              <a:xfrm>
                <a:off x="12075326" y="7061323"/>
                <a:ext cx="6097965" cy="5048579"/>
              </a:xfrm>
              <a:prstGeom prst="rect">
                <a:avLst/>
              </a:prstGeom>
            </p:spPr>
          </p:pic>
          <p:pic>
            <p:nvPicPr>
              <p:cNvPr id="17" name="Imagen 16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56" r="-1"/>
              <a:stretch/>
            </p:blipFill>
            <p:spPr>
              <a:xfrm>
                <a:off x="7041675" y="2832346"/>
                <a:ext cx="3905896" cy="3952345"/>
              </a:xfrm>
              <a:prstGeom prst="rect">
                <a:avLst/>
              </a:prstGeom>
            </p:spPr>
          </p:pic>
          <p:pic>
            <p:nvPicPr>
              <p:cNvPr id="18" name="Imagen 17"/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"/>
              <a:stretch/>
            </p:blipFill>
            <p:spPr>
              <a:xfrm>
                <a:off x="17754986" y="2832346"/>
                <a:ext cx="5987952" cy="3952345"/>
              </a:xfrm>
              <a:prstGeom prst="rect">
                <a:avLst/>
              </a:prstGeom>
            </p:spPr>
          </p:pic>
          <p:pic>
            <p:nvPicPr>
              <p:cNvPr id="19" name="Imagen 18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44" r="15557"/>
              <a:stretch/>
            </p:blipFill>
            <p:spPr>
              <a:xfrm>
                <a:off x="18486554" y="7061321"/>
                <a:ext cx="5256384" cy="5048579"/>
              </a:xfrm>
              <a:prstGeom prst="rect">
                <a:avLst/>
              </a:prstGeom>
            </p:spPr>
          </p:pic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59956" y="2832348"/>
                <a:ext cx="6081768" cy="3952345"/>
              </a:xfrm>
              <a:prstGeom prst="rect">
                <a:avLst/>
              </a:prstGeom>
            </p:spPr>
          </p:pic>
          <p:pic>
            <p:nvPicPr>
              <p:cNvPr id="21" name="Imagen 20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72"/>
              <a:stretch/>
            </p:blipFill>
            <p:spPr>
              <a:xfrm>
                <a:off x="642650" y="7061319"/>
                <a:ext cx="4553844" cy="5048579"/>
              </a:xfrm>
              <a:prstGeom prst="rect">
                <a:avLst/>
              </a:prstGeom>
            </p:spPr>
          </p:pic>
          <p:sp>
            <p:nvSpPr>
              <p:cNvPr id="22" name="Rectángulo 21"/>
              <p:cNvSpPr/>
              <p:nvPr/>
            </p:nvSpPr>
            <p:spPr>
              <a:xfrm>
                <a:off x="642650" y="2832346"/>
                <a:ext cx="5986640" cy="3952345"/>
              </a:xfrm>
              <a:prstGeom prst="rect">
                <a:avLst/>
              </a:pr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s-AR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ángulo 22"/>
              <p:cNvSpPr/>
              <p:nvPr/>
            </p:nvSpPr>
            <p:spPr>
              <a:xfrm>
                <a:off x="7041675" y="2832340"/>
                <a:ext cx="3905896" cy="3952345"/>
              </a:xfrm>
              <a:prstGeom prst="rect">
                <a:avLst/>
              </a:pr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s-AR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642650" y="7061317"/>
                <a:ext cx="4553844" cy="5048581"/>
              </a:xfrm>
              <a:prstGeom prst="rect">
                <a:avLst/>
              </a:pr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s-AR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ángulo 24"/>
              <p:cNvSpPr/>
              <p:nvPr/>
            </p:nvSpPr>
            <p:spPr>
              <a:xfrm>
                <a:off x="5557112" y="7061317"/>
                <a:ext cx="6204952" cy="5048581"/>
              </a:xfrm>
              <a:prstGeom prst="rect">
                <a:avLst/>
              </a:pr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s-AR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12075326" y="7061317"/>
                <a:ext cx="6097965" cy="5048581"/>
              </a:xfrm>
              <a:prstGeom prst="rect">
                <a:avLst/>
              </a:pr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s-AR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ángulo 26"/>
              <p:cNvSpPr/>
              <p:nvPr/>
            </p:nvSpPr>
            <p:spPr>
              <a:xfrm>
                <a:off x="18486552" y="7061317"/>
                <a:ext cx="5256386" cy="5048581"/>
              </a:xfrm>
              <a:prstGeom prst="rect">
                <a:avLst/>
              </a:pr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s-AR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17754984" y="2832340"/>
                <a:ext cx="5987954" cy="3952345"/>
              </a:xfrm>
              <a:prstGeom prst="rect">
                <a:avLst/>
              </a:pr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s-AR"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11357300" y="2832338"/>
                <a:ext cx="6084424" cy="3952345"/>
              </a:xfrm>
              <a:prstGeom prst="rect">
                <a:avLst/>
              </a:pr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s-AR" sz="10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0" name="Rectángulo 29"/>
          <p:cNvSpPr/>
          <p:nvPr/>
        </p:nvSpPr>
        <p:spPr>
          <a:xfrm>
            <a:off x="2758041" y="2557461"/>
            <a:ext cx="34940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Es un sistema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de etiquetado de eficiencia energética de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viviendas, unificado para todo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el territorio nacional.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El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software AEV permite evaluar las prestaciones energéticas de una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vivienda y evaluar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posibles intervenciones 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mejora.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419349"/>
            <a:ext cx="2076450" cy="2076450"/>
          </a:xfrm>
          <a:prstGeom prst="rect">
            <a:avLst/>
          </a:prstGeom>
        </p:spPr>
      </p:pic>
      <p:sp>
        <p:nvSpPr>
          <p:cNvPr id="43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3" y="6408977"/>
            <a:ext cx="10810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Fuente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: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Programa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Nacional de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Etiquetado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de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Viviendas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Secretaría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de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Energía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de la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Nación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hlinkClick r:id="rId4"/>
              </a:rPr>
              <a:t>https://etiquetadoviviendas.mecon.gob.ar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hlinkClick r:id="rId4"/>
              </a:rPr>
              <a:t>/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endParaRPr lang="es-AR" sz="1100" i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58041" y="2557461"/>
            <a:ext cx="34940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Es un sistema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de etiquetado de eficiencia energética de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viviendas, unificado para todo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el territorio nacional.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El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software AEV permite evaluar las prestaciones energéticas de una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vivienda y evaluar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posibles intervenciones 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mejora.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461557" y="1635785"/>
            <a:ext cx="5414801" cy="4059341"/>
            <a:chOff x="6461557" y="1578928"/>
            <a:chExt cx="5414801" cy="405934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1557" y="2842622"/>
              <a:ext cx="5414801" cy="2795647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557" y="1578928"/>
              <a:ext cx="5301818" cy="1121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62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grpSp>
        <p:nvGrpSpPr>
          <p:cNvPr id="3" name="Group 2"/>
          <p:cNvGrpSpPr/>
          <p:nvPr/>
        </p:nvGrpSpPr>
        <p:grpSpPr>
          <a:xfrm>
            <a:off x="1957590" y="2258671"/>
            <a:ext cx="8848571" cy="1666920"/>
            <a:chOff x="2256034" y="3839526"/>
            <a:chExt cx="8848571" cy="1666920"/>
          </a:xfrm>
        </p:grpSpPr>
        <p:grpSp>
          <p:nvGrpSpPr>
            <p:cNvPr id="5" name="Group 41">
              <a:extLst>
                <a:ext uri="{FF2B5EF4-FFF2-40B4-BE49-F238E27FC236}">
                  <a16:creationId xmlns:a16="http://schemas.microsoft.com/office/drawing/2014/main" id="{17AF2C6E-9AAF-44C7-AAD3-42AF849240A5}"/>
                </a:ext>
              </a:extLst>
            </p:cNvPr>
            <p:cNvGrpSpPr/>
            <p:nvPr/>
          </p:nvGrpSpPr>
          <p:grpSpPr>
            <a:xfrm>
              <a:off x="2256034" y="4764574"/>
              <a:ext cx="8848571" cy="741872"/>
              <a:chOff x="1609743" y="4577361"/>
              <a:chExt cx="3055207" cy="855847"/>
            </a:xfrm>
            <a:solidFill>
              <a:srgbClr val="8EC1C0"/>
            </a:solidFill>
          </p:grpSpPr>
          <p:grpSp>
            <p:nvGrpSpPr>
              <p:cNvPr id="6" name="Group 25">
                <a:extLst>
                  <a:ext uri="{FF2B5EF4-FFF2-40B4-BE49-F238E27FC236}">
                    <a16:creationId xmlns:a16="http://schemas.microsoft.com/office/drawing/2014/main" id="{1ACD76BC-6889-4ACB-8235-D6AD09396D7C}"/>
                  </a:ext>
                </a:extLst>
              </p:cNvPr>
              <p:cNvGrpSpPr/>
              <p:nvPr/>
            </p:nvGrpSpPr>
            <p:grpSpPr>
              <a:xfrm>
                <a:off x="1609743" y="4577361"/>
                <a:ext cx="3055207" cy="855847"/>
                <a:chOff x="4873858" y="780128"/>
                <a:chExt cx="4686202" cy="1748486"/>
              </a:xfrm>
              <a:grpFill/>
            </p:grpSpPr>
            <p:sp>
              <p:nvSpPr>
                <p:cNvPr id="8" name="Rectangle: Rounded Corners 27">
                  <a:extLst>
                    <a:ext uri="{FF2B5EF4-FFF2-40B4-BE49-F238E27FC236}">
                      <a16:creationId xmlns:a16="http://schemas.microsoft.com/office/drawing/2014/main" id="{BB8FCBB3-0577-44F8-840C-915B4E33CA1B}"/>
                    </a:ext>
                  </a:extLst>
                </p:cNvPr>
                <p:cNvSpPr/>
                <p:nvPr/>
              </p:nvSpPr>
              <p:spPr>
                <a:xfrm>
                  <a:off x="4873858" y="780128"/>
                  <a:ext cx="4686202" cy="1748486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" name="Rectangle: Rounded Corners 4">
                  <a:extLst>
                    <a:ext uri="{FF2B5EF4-FFF2-40B4-BE49-F238E27FC236}">
                      <a16:creationId xmlns:a16="http://schemas.microsoft.com/office/drawing/2014/main" id="{020C4940-5A2C-4818-9ECA-13AB5D4B58A8}"/>
                    </a:ext>
                  </a:extLst>
                </p:cNvPr>
                <p:cNvSpPr txBox="1"/>
                <p:nvPr/>
              </p:nvSpPr>
              <p:spPr>
                <a:xfrm>
                  <a:off x="4935015" y="841284"/>
                  <a:ext cx="4532034" cy="168732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47650" tIns="247650" rIns="247650" bIns="247650" numCol="1" spcCol="1270" anchor="ctr" anchorCtr="0">
                  <a:noAutofit/>
                </a:bodyPr>
                <a:lstStyle/>
                <a:p>
                  <a:pPr marL="0" lvl="0" indent="0" algn="ct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AR" sz="65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7" name="CuadroTexto 5">
                <a:extLst>
                  <a:ext uri="{FF2B5EF4-FFF2-40B4-BE49-F238E27FC236}">
                    <a16:creationId xmlns:a16="http://schemas.microsoft.com/office/drawing/2014/main" id="{BFE108CF-B46F-4C53-9990-1358EA78E059}"/>
                  </a:ext>
                </a:extLst>
              </p:cNvPr>
              <p:cNvSpPr txBox="1"/>
              <p:nvPr/>
            </p:nvSpPr>
            <p:spPr>
              <a:xfrm>
                <a:off x="1789449" y="4807831"/>
                <a:ext cx="2628947" cy="4260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b="1" dirty="0" smtClean="0">
                    <a:solidFill>
                      <a:srgbClr val="F8F8F8"/>
                    </a:solidFill>
                    <a:ea typeface="Roboto" panose="02000000000000000000" pitchFamily="2" charset="0"/>
                  </a:rPr>
                  <a:t>SISTEMAS DE CERTIFICACIÓN Y ETIQUETADO ENERGÉTICO</a:t>
                </a:r>
                <a:endParaRPr lang="es-AR" b="1" dirty="0">
                  <a:solidFill>
                    <a:srgbClr val="F8F8F8"/>
                  </a:solidFill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7AF2C6E-9AAF-44C7-AAD3-42AF849240A5}"/>
                </a:ext>
              </a:extLst>
            </p:cNvPr>
            <p:cNvGrpSpPr/>
            <p:nvPr/>
          </p:nvGrpSpPr>
          <p:grpSpPr>
            <a:xfrm>
              <a:off x="2256035" y="3839526"/>
              <a:ext cx="2455070" cy="751219"/>
              <a:chOff x="1609743" y="4577361"/>
              <a:chExt cx="3055207" cy="855847"/>
            </a:xfrm>
            <a:solidFill>
              <a:srgbClr val="D7DDDF"/>
            </a:solidFill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CD76BC-6889-4ACB-8235-D6AD09396D7C}"/>
                  </a:ext>
                </a:extLst>
              </p:cNvPr>
              <p:cNvGrpSpPr/>
              <p:nvPr/>
            </p:nvGrpSpPr>
            <p:grpSpPr>
              <a:xfrm>
                <a:off x="1609743" y="4577361"/>
                <a:ext cx="3055207" cy="855847"/>
                <a:chOff x="4873858" y="780128"/>
                <a:chExt cx="4686202" cy="1748486"/>
              </a:xfrm>
              <a:grpFill/>
            </p:grpSpPr>
            <p:sp>
              <p:nvSpPr>
                <p:cNvPr id="15" name="Rectangle: Rounded Corners 27">
                  <a:extLst>
                    <a:ext uri="{FF2B5EF4-FFF2-40B4-BE49-F238E27FC236}">
                      <a16:creationId xmlns:a16="http://schemas.microsoft.com/office/drawing/2014/main" id="{BB8FCBB3-0577-44F8-840C-915B4E33CA1B}"/>
                    </a:ext>
                  </a:extLst>
                </p:cNvPr>
                <p:cNvSpPr/>
                <p:nvPr/>
              </p:nvSpPr>
              <p:spPr>
                <a:xfrm>
                  <a:off x="4873858" y="780128"/>
                  <a:ext cx="4686202" cy="1748486"/>
                </a:xfrm>
                <a:prstGeom prst="roundRect">
                  <a:avLst>
                    <a:gd name="adj" fmla="val 10000"/>
                  </a:avLst>
                </a:prstGeom>
                <a:noFill/>
                <a:ln>
                  <a:solidFill>
                    <a:schemeClr val="bg2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Rectangle: Rounded Corners 4">
                  <a:extLst>
                    <a:ext uri="{FF2B5EF4-FFF2-40B4-BE49-F238E27FC236}">
                      <a16:creationId xmlns:a16="http://schemas.microsoft.com/office/drawing/2014/main" id="{020C4940-5A2C-4818-9ECA-13AB5D4B58A8}"/>
                    </a:ext>
                  </a:extLst>
                </p:cNvPr>
                <p:cNvSpPr txBox="1"/>
                <p:nvPr/>
              </p:nvSpPr>
              <p:spPr>
                <a:xfrm>
                  <a:off x="4935014" y="841284"/>
                  <a:ext cx="4596083" cy="1687328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47650" tIns="247650" rIns="247650" bIns="247650" numCol="1" spcCol="1270" anchor="ctr" anchorCtr="0">
                  <a:noAutofit/>
                </a:bodyPr>
                <a:lstStyle/>
                <a:p>
                  <a:pPr marL="0" lvl="0" indent="0" algn="ct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AR" sz="65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4" name="CuadroTexto 5">
                <a:extLst>
                  <a:ext uri="{FF2B5EF4-FFF2-40B4-BE49-F238E27FC236}">
                    <a16:creationId xmlns:a16="http://schemas.microsoft.com/office/drawing/2014/main" id="{BFE108CF-B46F-4C53-9990-1358EA78E059}"/>
                  </a:ext>
                </a:extLst>
              </p:cNvPr>
              <p:cNvSpPr txBox="1"/>
              <p:nvPr/>
            </p:nvSpPr>
            <p:spPr>
              <a:xfrm>
                <a:off x="1789449" y="4807831"/>
                <a:ext cx="2628947" cy="42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" panose="02000000000000000000" pitchFamily="2" charset="0"/>
                  </a:rPr>
                  <a:t>CAMBIO CLIMÁTICO</a:t>
                </a:r>
                <a:endParaRPr lang="es-AR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17" name="Group 41">
              <a:extLst>
                <a:ext uri="{FF2B5EF4-FFF2-40B4-BE49-F238E27FC236}">
                  <a16:creationId xmlns:a16="http://schemas.microsoft.com/office/drawing/2014/main" id="{17AF2C6E-9AAF-44C7-AAD3-42AF849240A5}"/>
                </a:ext>
              </a:extLst>
            </p:cNvPr>
            <p:cNvGrpSpPr/>
            <p:nvPr/>
          </p:nvGrpSpPr>
          <p:grpSpPr>
            <a:xfrm>
              <a:off x="6829314" y="3839526"/>
              <a:ext cx="2895157" cy="741871"/>
              <a:chOff x="1609743" y="4577361"/>
              <a:chExt cx="3055207" cy="855847"/>
            </a:xfrm>
            <a:solidFill>
              <a:srgbClr val="F8F8F8"/>
            </a:solidFill>
          </p:grpSpPr>
          <p:grpSp>
            <p:nvGrpSpPr>
              <p:cNvPr id="18" name="Group 25">
                <a:extLst>
                  <a:ext uri="{FF2B5EF4-FFF2-40B4-BE49-F238E27FC236}">
                    <a16:creationId xmlns:a16="http://schemas.microsoft.com/office/drawing/2014/main" id="{1ACD76BC-6889-4ACB-8235-D6AD09396D7C}"/>
                  </a:ext>
                </a:extLst>
              </p:cNvPr>
              <p:cNvGrpSpPr/>
              <p:nvPr/>
            </p:nvGrpSpPr>
            <p:grpSpPr>
              <a:xfrm>
                <a:off x="1609743" y="4577361"/>
                <a:ext cx="3055207" cy="855847"/>
                <a:chOff x="4873858" y="780128"/>
                <a:chExt cx="4686202" cy="1748486"/>
              </a:xfrm>
              <a:grpFill/>
            </p:grpSpPr>
            <p:sp>
              <p:nvSpPr>
                <p:cNvPr id="20" name="Rectangle: Rounded Corners 27">
                  <a:extLst>
                    <a:ext uri="{FF2B5EF4-FFF2-40B4-BE49-F238E27FC236}">
                      <a16:creationId xmlns:a16="http://schemas.microsoft.com/office/drawing/2014/main" id="{BB8FCBB3-0577-44F8-840C-915B4E33CA1B}"/>
                    </a:ext>
                  </a:extLst>
                </p:cNvPr>
                <p:cNvSpPr/>
                <p:nvPr/>
              </p:nvSpPr>
              <p:spPr>
                <a:xfrm>
                  <a:off x="4873858" y="780128"/>
                  <a:ext cx="4686202" cy="1748486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solidFill>
                    <a:srgbClr val="767171"/>
                  </a:solidFill>
                  <a:prstDash val="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Rectangle: Rounded Corners 4">
                  <a:extLst>
                    <a:ext uri="{FF2B5EF4-FFF2-40B4-BE49-F238E27FC236}">
                      <a16:creationId xmlns:a16="http://schemas.microsoft.com/office/drawing/2014/main" id="{020C4940-5A2C-4818-9ECA-13AB5D4B58A8}"/>
                    </a:ext>
                  </a:extLst>
                </p:cNvPr>
                <p:cNvSpPr txBox="1"/>
                <p:nvPr/>
              </p:nvSpPr>
              <p:spPr>
                <a:xfrm>
                  <a:off x="4935016" y="841286"/>
                  <a:ext cx="4532033" cy="1453907"/>
                </a:xfrm>
                <a:prstGeom prst="rect">
                  <a:avLst/>
                </a:prstGeom>
                <a:grpFill/>
                <a:ln>
                  <a:noFill/>
                  <a:prstDash val="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47650" tIns="247650" rIns="247650" bIns="247650" numCol="1" spcCol="1270" anchor="ctr" anchorCtr="0">
                  <a:noAutofit/>
                </a:bodyPr>
                <a:lstStyle/>
                <a:p>
                  <a:pPr marL="0" lvl="0" indent="0" algn="ct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AR" sz="65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9" name="CuadroTexto 5">
                <a:extLst>
                  <a:ext uri="{FF2B5EF4-FFF2-40B4-BE49-F238E27FC236}">
                    <a16:creationId xmlns:a16="http://schemas.microsoft.com/office/drawing/2014/main" id="{BFE108CF-B46F-4C53-9990-1358EA78E059}"/>
                  </a:ext>
                </a:extLst>
              </p:cNvPr>
              <p:cNvSpPr txBox="1"/>
              <p:nvPr/>
            </p:nvSpPr>
            <p:spPr>
              <a:xfrm>
                <a:off x="1789449" y="4807831"/>
                <a:ext cx="2628947" cy="426073"/>
              </a:xfrm>
              <a:prstGeom prst="rect">
                <a:avLst/>
              </a:prstGeom>
              <a:grp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" panose="02000000000000000000" pitchFamily="2" charset="0"/>
                  </a:rPr>
                  <a:t>EFICIENCIA ENERGÉTICA</a:t>
                </a:r>
                <a:endParaRPr lang="es-AR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22" name="Group 41">
              <a:extLst>
                <a:ext uri="{FF2B5EF4-FFF2-40B4-BE49-F238E27FC236}">
                  <a16:creationId xmlns:a16="http://schemas.microsoft.com/office/drawing/2014/main" id="{17AF2C6E-9AAF-44C7-AAD3-42AF849240A5}"/>
                </a:ext>
              </a:extLst>
            </p:cNvPr>
            <p:cNvGrpSpPr/>
            <p:nvPr/>
          </p:nvGrpSpPr>
          <p:grpSpPr>
            <a:xfrm>
              <a:off x="9832570" y="3839526"/>
              <a:ext cx="1272035" cy="745524"/>
              <a:chOff x="1609743" y="4577361"/>
              <a:chExt cx="3055207" cy="855847"/>
            </a:xfrm>
            <a:solidFill>
              <a:srgbClr val="F8F8F8"/>
            </a:solidFill>
          </p:grpSpPr>
          <p:grpSp>
            <p:nvGrpSpPr>
              <p:cNvPr id="23" name="Group 25">
                <a:extLst>
                  <a:ext uri="{FF2B5EF4-FFF2-40B4-BE49-F238E27FC236}">
                    <a16:creationId xmlns:a16="http://schemas.microsoft.com/office/drawing/2014/main" id="{1ACD76BC-6889-4ACB-8235-D6AD09396D7C}"/>
                  </a:ext>
                </a:extLst>
              </p:cNvPr>
              <p:cNvGrpSpPr/>
              <p:nvPr/>
            </p:nvGrpSpPr>
            <p:grpSpPr>
              <a:xfrm>
                <a:off x="1609743" y="4577361"/>
                <a:ext cx="3055207" cy="855847"/>
                <a:chOff x="4873858" y="780128"/>
                <a:chExt cx="4686202" cy="1748486"/>
              </a:xfrm>
              <a:grpFill/>
            </p:grpSpPr>
            <p:sp>
              <p:nvSpPr>
                <p:cNvPr id="25" name="Rectangle: Rounded Corners 27">
                  <a:extLst>
                    <a:ext uri="{FF2B5EF4-FFF2-40B4-BE49-F238E27FC236}">
                      <a16:creationId xmlns:a16="http://schemas.microsoft.com/office/drawing/2014/main" id="{BB8FCBB3-0577-44F8-840C-915B4E33CA1B}"/>
                    </a:ext>
                  </a:extLst>
                </p:cNvPr>
                <p:cNvSpPr/>
                <p:nvPr/>
              </p:nvSpPr>
              <p:spPr>
                <a:xfrm>
                  <a:off x="4873858" y="780128"/>
                  <a:ext cx="4686202" cy="1748486"/>
                </a:xfrm>
                <a:prstGeom prst="roundRect">
                  <a:avLst>
                    <a:gd name="adj" fmla="val 10000"/>
                  </a:avLst>
                </a:prstGeom>
                <a:grpFill/>
                <a:ln>
                  <a:solidFill>
                    <a:srgbClr val="767171"/>
                  </a:solidFill>
                  <a:prstDash val="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Rectangle: Rounded Corners 4">
                  <a:extLst>
                    <a:ext uri="{FF2B5EF4-FFF2-40B4-BE49-F238E27FC236}">
                      <a16:creationId xmlns:a16="http://schemas.microsoft.com/office/drawing/2014/main" id="{020C4940-5A2C-4818-9ECA-13AB5D4B58A8}"/>
                    </a:ext>
                  </a:extLst>
                </p:cNvPr>
                <p:cNvSpPr txBox="1"/>
                <p:nvPr/>
              </p:nvSpPr>
              <p:spPr>
                <a:xfrm>
                  <a:off x="4935016" y="841286"/>
                  <a:ext cx="4532033" cy="1453907"/>
                </a:xfrm>
                <a:prstGeom prst="rect">
                  <a:avLst/>
                </a:prstGeom>
                <a:grpFill/>
                <a:ln>
                  <a:noFill/>
                  <a:prstDash val="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47650" tIns="247650" rIns="247650" bIns="247650" numCol="1" spcCol="1270" anchor="ctr" anchorCtr="0">
                  <a:noAutofit/>
                </a:bodyPr>
                <a:lstStyle/>
                <a:p>
                  <a:pPr marL="0" lvl="0" indent="0" algn="ct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AR" sz="65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CuadroTexto 5">
                <a:extLst>
                  <a:ext uri="{FF2B5EF4-FFF2-40B4-BE49-F238E27FC236}">
                    <a16:creationId xmlns:a16="http://schemas.microsoft.com/office/drawing/2014/main" id="{BFE108CF-B46F-4C53-9990-1358EA78E059}"/>
                  </a:ext>
                </a:extLst>
              </p:cNvPr>
              <p:cNvSpPr txBox="1"/>
              <p:nvPr/>
            </p:nvSpPr>
            <p:spPr>
              <a:xfrm>
                <a:off x="1789449" y="4807831"/>
                <a:ext cx="2628947" cy="426073"/>
              </a:xfrm>
              <a:prstGeom prst="rect">
                <a:avLst/>
              </a:prstGeom>
              <a:grp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" panose="02000000000000000000" pitchFamily="2" charset="0"/>
                  </a:rPr>
                  <a:t>EDIFICIOS</a:t>
                </a:r>
                <a:endParaRPr lang="es-AR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27" name="Group 41">
              <a:extLst>
                <a:ext uri="{FF2B5EF4-FFF2-40B4-BE49-F238E27FC236}">
                  <a16:creationId xmlns:a16="http://schemas.microsoft.com/office/drawing/2014/main" id="{17AF2C6E-9AAF-44C7-AAD3-42AF849240A5}"/>
                </a:ext>
              </a:extLst>
            </p:cNvPr>
            <p:cNvGrpSpPr/>
            <p:nvPr/>
          </p:nvGrpSpPr>
          <p:grpSpPr>
            <a:xfrm>
              <a:off x="4829283" y="3839527"/>
              <a:ext cx="1891932" cy="741872"/>
              <a:chOff x="1609743" y="4577361"/>
              <a:chExt cx="3959059" cy="855847"/>
            </a:xfrm>
            <a:solidFill>
              <a:srgbClr val="D7DDDF"/>
            </a:solidFill>
          </p:grpSpPr>
          <p:grpSp>
            <p:nvGrpSpPr>
              <p:cNvPr id="28" name="Group 25">
                <a:extLst>
                  <a:ext uri="{FF2B5EF4-FFF2-40B4-BE49-F238E27FC236}">
                    <a16:creationId xmlns:a16="http://schemas.microsoft.com/office/drawing/2014/main" id="{1ACD76BC-6889-4ACB-8235-D6AD09396D7C}"/>
                  </a:ext>
                </a:extLst>
              </p:cNvPr>
              <p:cNvGrpSpPr/>
              <p:nvPr/>
            </p:nvGrpSpPr>
            <p:grpSpPr>
              <a:xfrm>
                <a:off x="1609743" y="4577361"/>
                <a:ext cx="3959059" cy="855847"/>
                <a:chOff x="4873858" y="780128"/>
                <a:chExt cx="6072568" cy="1748486"/>
              </a:xfrm>
              <a:grpFill/>
            </p:grpSpPr>
            <p:sp>
              <p:nvSpPr>
                <p:cNvPr id="30" name="Rectangle: Rounded Corners 27">
                  <a:extLst>
                    <a:ext uri="{FF2B5EF4-FFF2-40B4-BE49-F238E27FC236}">
                      <a16:creationId xmlns:a16="http://schemas.microsoft.com/office/drawing/2014/main" id="{BB8FCBB3-0577-44F8-840C-915B4E33CA1B}"/>
                    </a:ext>
                  </a:extLst>
                </p:cNvPr>
                <p:cNvSpPr/>
                <p:nvPr/>
              </p:nvSpPr>
              <p:spPr>
                <a:xfrm>
                  <a:off x="4873858" y="780128"/>
                  <a:ext cx="6072568" cy="1748486"/>
                </a:xfrm>
                <a:prstGeom prst="roundRect">
                  <a:avLst>
                    <a:gd name="adj" fmla="val 10000"/>
                  </a:avLst>
                </a:prstGeom>
                <a:noFill/>
                <a:ln>
                  <a:solidFill>
                    <a:schemeClr val="bg2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Rectangle: Rounded Corners 4">
                  <a:extLst>
                    <a:ext uri="{FF2B5EF4-FFF2-40B4-BE49-F238E27FC236}">
                      <a16:creationId xmlns:a16="http://schemas.microsoft.com/office/drawing/2014/main" id="{020C4940-5A2C-4818-9ECA-13AB5D4B58A8}"/>
                    </a:ext>
                  </a:extLst>
                </p:cNvPr>
                <p:cNvSpPr txBox="1"/>
                <p:nvPr/>
              </p:nvSpPr>
              <p:spPr>
                <a:xfrm>
                  <a:off x="4935014" y="841284"/>
                  <a:ext cx="4596083" cy="1687328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47650" tIns="247650" rIns="247650" bIns="247650" numCol="1" spcCol="1270" anchor="ctr" anchorCtr="0">
                  <a:noAutofit/>
                </a:bodyPr>
                <a:lstStyle/>
                <a:p>
                  <a:pPr marL="0" lvl="0" indent="0" algn="ct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AR" sz="65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9" name="CuadroTexto 5">
                <a:extLst>
                  <a:ext uri="{FF2B5EF4-FFF2-40B4-BE49-F238E27FC236}">
                    <a16:creationId xmlns:a16="http://schemas.microsoft.com/office/drawing/2014/main" id="{BFE108CF-B46F-4C53-9990-1358EA78E059}"/>
                  </a:ext>
                </a:extLst>
              </p:cNvPr>
              <p:cNvSpPr txBox="1"/>
              <p:nvPr/>
            </p:nvSpPr>
            <p:spPr>
              <a:xfrm>
                <a:off x="1756012" y="4822815"/>
                <a:ext cx="3666522" cy="42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" panose="02000000000000000000" pitchFamily="2" charset="0"/>
                  </a:rPr>
                  <a:t>MITIGACIÓN</a:t>
                </a:r>
                <a:endParaRPr lang="es-AR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endParaRPr>
              </a:p>
            </p:txBody>
          </p:sp>
        </p:grpSp>
      </p:grpSp>
      <p:grpSp>
        <p:nvGrpSpPr>
          <p:cNvPr id="36" name="Grupo 28"/>
          <p:cNvGrpSpPr/>
          <p:nvPr/>
        </p:nvGrpSpPr>
        <p:grpSpPr>
          <a:xfrm>
            <a:off x="4592358" y="4637077"/>
            <a:ext cx="3579036" cy="1416629"/>
            <a:chOff x="4394897" y="742527"/>
            <a:chExt cx="3579036" cy="1416629"/>
          </a:xfrm>
        </p:grpSpPr>
        <p:pic>
          <p:nvPicPr>
            <p:cNvPr id="37" name="Imagen 2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897" y="742527"/>
              <a:ext cx="1416629" cy="1416629"/>
            </a:xfrm>
            <a:prstGeom prst="rect">
              <a:avLst/>
            </a:prstGeom>
          </p:spPr>
        </p:pic>
        <p:pic>
          <p:nvPicPr>
            <p:cNvPr id="38" name="Picture 5" descr="H:\ABJA\Iconos\energy-class.png">
              <a:extLst>
                <a:ext uri="{FF2B5EF4-FFF2-40B4-BE49-F238E27FC236}">
                  <a16:creationId xmlns:a16="http://schemas.microsoft.com/office/drawing/2014/main" id="{FF01E35B-B1B9-47C0-A8F3-CE4E608F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335" y="823543"/>
              <a:ext cx="1254598" cy="125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40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9D3CAEB-0559-4945-BAB5-194C4FA31717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solidFill>
              <a:srgbClr val="154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D71C2A-45A9-4B25-8DA6-68486133F815}"/>
              </a:ext>
            </a:extLst>
          </p:cNvPr>
          <p:cNvSpPr/>
          <p:nvPr/>
        </p:nvSpPr>
        <p:spPr>
          <a:xfrm>
            <a:off x="571752" y="0"/>
            <a:ext cx="6494253" cy="688025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62315C22-CC10-4134-ADB3-41886C4D6EE9}"/>
              </a:ext>
            </a:extLst>
          </p:cNvPr>
          <p:cNvSpPr txBox="1"/>
          <p:nvPr/>
        </p:nvSpPr>
        <p:spPr>
          <a:xfrm>
            <a:off x="952583" y="4462527"/>
            <a:ext cx="4519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A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Arq. Paola Sandoval</a:t>
            </a:r>
          </a:p>
          <a:p>
            <a:pPr>
              <a:spcAft>
                <a:spcPts val="800"/>
              </a:spcAft>
            </a:pPr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es-A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Plata, Buenos Aires</a:t>
            </a:r>
          </a:p>
          <a:p>
            <a:pPr>
              <a:spcAft>
                <a:spcPts val="800"/>
              </a:spcAft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arq.paolasandoval@gmail.com</a:t>
            </a:r>
          </a:p>
          <a:p>
            <a:pPr>
              <a:spcAft>
                <a:spcPts val="800"/>
              </a:spcAft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arqpaolasandoval</a:t>
            </a:r>
          </a:p>
          <a:p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CuadroTexto 4">
            <a:extLst>
              <a:ext uri="{FF2B5EF4-FFF2-40B4-BE49-F238E27FC236}">
                <a16:creationId xmlns:a16="http://schemas.microsoft.com/office/drawing/2014/main" id="{7AF5B007-D7F7-4179-8137-7C74D84B3CDA}"/>
              </a:ext>
            </a:extLst>
          </p:cNvPr>
          <p:cNvSpPr txBox="1"/>
          <p:nvPr/>
        </p:nvSpPr>
        <p:spPr>
          <a:xfrm>
            <a:off x="952583" y="1687588"/>
            <a:ext cx="557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¡</a:t>
            </a:r>
            <a:r>
              <a:rPr lang="es-A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MUCHAS GRACIAS!</a:t>
            </a:r>
            <a:endParaRPr lang="es-AR" sz="40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CC0253-3218-4B84-9F78-9A76810C8BCF}"/>
              </a:ext>
            </a:extLst>
          </p:cNvPr>
          <p:cNvGrpSpPr/>
          <p:nvPr/>
        </p:nvGrpSpPr>
        <p:grpSpPr>
          <a:xfrm>
            <a:off x="1052939" y="4974954"/>
            <a:ext cx="318597" cy="1057169"/>
            <a:chOff x="1109211" y="4974954"/>
            <a:chExt cx="318597" cy="10571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B33587-1DE0-465B-8630-B95448547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211" y="4974954"/>
              <a:ext cx="318597" cy="31859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F31A8E-A2DE-4299-A828-7E6CFDA90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376" y="5410180"/>
              <a:ext cx="276393" cy="2148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A595A-AB61-4FF0-9C82-EB0B864B1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375" y="5755730"/>
              <a:ext cx="276393" cy="276393"/>
            </a:xfrm>
            <a:prstGeom prst="rect">
              <a:avLst/>
            </a:prstGeom>
          </p:spPr>
        </p:pic>
      </p:grpSp>
      <p:grpSp>
        <p:nvGrpSpPr>
          <p:cNvPr id="10" name="4 Grupo">
            <a:extLst>
              <a:ext uri="{FF2B5EF4-FFF2-40B4-BE49-F238E27FC236}">
                <a16:creationId xmlns:a16="http://schemas.microsoft.com/office/drawing/2014/main" id="{4F4B414B-5F4F-4472-9A88-8CF662BC9504}"/>
              </a:ext>
            </a:extLst>
          </p:cNvPr>
          <p:cNvGrpSpPr/>
          <p:nvPr/>
        </p:nvGrpSpPr>
        <p:grpSpPr>
          <a:xfrm>
            <a:off x="10564861" y="1462766"/>
            <a:ext cx="798441" cy="4292964"/>
            <a:chOff x="4654571" y="730732"/>
            <a:chExt cx="475678" cy="2557571"/>
          </a:xfrm>
        </p:grpSpPr>
        <p:pic>
          <p:nvPicPr>
            <p:cNvPr id="11" name="Picture 3" descr="H:\ABJA\Iconos\green-energy.png">
              <a:extLst>
                <a:ext uri="{FF2B5EF4-FFF2-40B4-BE49-F238E27FC236}">
                  <a16:creationId xmlns:a16="http://schemas.microsoft.com/office/drawing/2014/main" id="{20C61060-4788-4E43-AC0D-91E0E1997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093" y="1407177"/>
              <a:ext cx="459328" cy="459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:\ABJA\Iconos\dashboard.png">
              <a:extLst>
                <a:ext uri="{FF2B5EF4-FFF2-40B4-BE49-F238E27FC236}">
                  <a16:creationId xmlns:a16="http://schemas.microsoft.com/office/drawing/2014/main" id="{32317034-347B-4EE3-BC6C-E0381F531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553" y="2118125"/>
              <a:ext cx="458696" cy="45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H:\ABJA\Iconos\energy-class.png">
              <a:extLst>
                <a:ext uri="{FF2B5EF4-FFF2-40B4-BE49-F238E27FC236}">
                  <a16:creationId xmlns:a16="http://schemas.microsoft.com/office/drawing/2014/main" id="{FF01E35B-B1B9-47C0-A8F3-CE4E608F8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571" y="730732"/>
              <a:ext cx="468850" cy="46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:\ABJA\Iconos\eco-energy.png">
              <a:extLst>
                <a:ext uri="{FF2B5EF4-FFF2-40B4-BE49-F238E27FC236}">
                  <a16:creationId xmlns:a16="http://schemas.microsoft.com/office/drawing/2014/main" id="{7DA1C514-2690-4EA3-BE5B-36F0DF39D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553" y="2843895"/>
              <a:ext cx="444408" cy="444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21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90498" y="-1"/>
            <a:ext cx="11620247" cy="6857999"/>
          </a:xfrm>
          <a:prstGeom prst="rect">
            <a:avLst/>
          </a:prstGeom>
          <a:solidFill>
            <a:srgbClr val="F8F8F8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grpSp>
        <p:nvGrpSpPr>
          <p:cNvPr id="55" name="Group 41">
            <a:extLst>
              <a:ext uri="{FF2B5EF4-FFF2-40B4-BE49-F238E27FC236}">
                <a16:creationId xmlns:a16="http://schemas.microsoft.com/office/drawing/2014/main" id="{17AF2C6E-9AAF-44C7-AAD3-42AF849240A5}"/>
              </a:ext>
            </a:extLst>
          </p:cNvPr>
          <p:cNvGrpSpPr/>
          <p:nvPr/>
        </p:nvGrpSpPr>
        <p:grpSpPr>
          <a:xfrm>
            <a:off x="2256034" y="4764574"/>
            <a:ext cx="8848571" cy="741872"/>
            <a:chOff x="1609743" y="4577361"/>
            <a:chExt cx="3055207" cy="855847"/>
          </a:xfrm>
          <a:solidFill>
            <a:srgbClr val="8EC1C0"/>
          </a:solidFill>
        </p:grpSpPr>
        <p:grpSp>
          <p:nvGrpSpPr>
            <p:cNvPr id="56" name="Group 25">
              <a:extLst>
                <a:ext uri="{FF2B5EF4-FFF2-40B4-BE49-F238E27FC236}">
                  <a16:creationId xmlns:a16="http://schemas.microsoft.com/office/drawing/2014/main" id="{1ACD76BC-6889-4ACB-8235-D6AD09396D7C}"/>
                </a:ext>
              </a:extLst>
            </p:cNvPr>
            <p:cNvGrpSpPr/>
            <p:nvPr/>
          </p:nvGrpSpPr>
          <p:grpSpPr>
            <a:xfrm>
              <a:off x="1609743" y="4577361"/>
              <a:ext cx="3055207" cy="855847"/>
              <a:chOff x="4873858" y="780128"/>
              <a:chExt cx="4686202" cy="1748486"/>
            </a:xfrm>
            <a:grpFill/>
          </p:grpSpPr>
          <p:sp>
            <p:nvSpPr>
              <p:cNvPr id="58" name="Rectangle: Rounded Corners 27">
                <a:extLst>
                  <a:ext uri="{FF2B5EF4-FFF2-40B4-BE49-F238E27FC236}">
                    <a16:creationId xmlns:a16="http://schemas.microsoft.com/office/drawing/2014/main" id="{BB8FCBB3-0577-44F8-840C-915B4E33CA1B}"/>
                  </a:ext>
                </a:extLst>
              </p:cNvPr>
              <p:cNvSpPr/>
              <p:nvPr/>
            </p:nvSpPr>
            <p:spPr>
              <a:xfrm>
                <a:off x="4873858" y="780128"/>
                <a:ext cx="4686202" cy="1748486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tangle: Rounded Corners 4">
                <a:extLst>
                  <a:ext uri="{FF2B5EF4-FFF2-40B4-BE49-F238E27FC236}">
                    <a16:creationId xmlns:a16="http://schemas.microsoft.com/office/drawing/2014/main" id="{020C4940-5A2C-4818-9ECA-13AB5D4B58A8}"/>
                  </a:ext>
                </a:extLst>
              </p:cNvPr>
              <p:cNvSpPr txBox="1"/>
              <p:nvPr/>
            </p:nvSpPr>
            <p:spPr>
              <a:xfrm>
                <a:off x="4935015" y="841284"/>
                <a:ext cx="4532034" cy="16873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AR" sz="65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7" name="CuadroTexto 5">
              <a:extLst>
                <a:ext uri="{FF2B5EF4-FFF2-40B4-BE49-F238E27FC236}">
                  <a16:creationId xmlns:a16="http://schemas.microsoft.com/office/drawing/2014/main" id="{BFE108CF-B46F-4C53-9990-1358EA78E059}"/>
                </a:ext>
              </a:extLst>
            </p:cNvPr>
            <p:cNvSpPr txBox="1"/>
            <p:nvPr/>
          </p:nvSpPr>
          <p:spPr>
            <a:xfrm>
              <a:off x="1789449" y="4807831"/>
              <a:ext cx="2628947" cy="4260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 smtClean="0">
                  <a:solidFill>
                    <a:srgbClr val="F8F8F8"/>
                  </a:solidFill>
                  <a:ea typeface="Roboto" panose="02000000000000000000" pitchFamily="2" charset="0"/>
                </a:rPr>
                <a:t>SISTEMAS DE CERTIFICACIÓN Y ETIQUETADO ENERGÉTICO</a:t>
              </a:r>
              <a:endParaRPr lang="es-AR" b="1" dirty="0">
                <a:solidFill>
                  <a:srgbClr val="F8F8F8"/>
                </a:solidFill>
                <a:ea typeface="Roboto" panose="02000000000000000000" pitchFamily="2" charset="0"/>
              </a:endParaRPr>
            </a:p>
          </p:txBody>
        </p:sp>
      </p:grpSp>
      <p:sp>
        <p:nvSpPr>
          <p:cNvPr id="7" name="CuadroTexto 5">
            <a:extLst>
              <a:ext uri="{FF2B5EF4-FFF2-40B4-BE49-F238E27FC236}">
                <a16:creationId xmlns:a16="http://schemas.microsoft.com/office/drawing/2014/main" id="{CF32FFFF-1C36-4ECA-B2B5-124B5097CEB2}"/>
              </a:ext>
            </a:extLst>
          </p:cNvPr>
          <p:cNvSpPr txBox="1"/>
          <p:nvPr/>
        </p:nvSpPr>
        <p:spPr>
          <a:xfrm>
            <a:off x="952583" y="1995365"/>
            <a:ext cx="10286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Breve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introducción en la temática de los sistemas de certificación y etiquetado energético para edificios, en cuanto a sus principales características y como parte de las estrategias de mitigación del cambio climático en dicho sector. Se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presentan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casos de aplicación con un enfoque a nivel regional y local.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5D5A38F1-138F-47F6-8C57-65A749908C93}"/>
              </a:ext>
            </a:extLst>
          </p:cNvPr>
          <p:cNvSpPr txBox="1"/>
          <p:nvPr/>
        </p:nvSpPr>
        <p:spPr>
          <a:xfrm>
            <a:off x="952583" y="1225923"/>
            <a:ext cx="167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RESUMEN</a:t>
            </a:r>
            <a:endParaRPr lang="es-AR" sz="24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7AF2C6E-9AAF-44C7-AAD3-42AF849240A5}"/>
              </a:ext>
            </a:extLst>
          </p:cNvPr>
          <p:cNvGrpSpPr/>
          <p:nvPr/>
        </p:nvGrpSpPr>
        <p:grpSpPr>
          <a:xfrm>
            <a:off x="2256035" y="3848873"/>
            <a:ext cx="2455070" cy="741872"/>
            <a:chOff x="1609743" y="4577361"/>
            <a:chExt cx="3055207" cy="855847"/>
          </a:xfrm>
          <a:solidFill>
            <a:srgbClr val="D7DDDF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CD76BC-6889-4ACB-8235-D6AD09396D7C}"/>
                </a:ext>
              </a:extLst>
            </p:cNvPr>
            <p:cNvGrpSpPr/>
            <p:nvPr/>
          </p:nvGrpSpPr>
          <p:grpSpPr>
            <a:xfrm>
              <a:off x="1609743" y="4577361"/>
              <a:ext cx="3055207" cy="855847"/>
              <a:chOff x="4873858" y="780128"/>
              <a:chExt cx="4686202" cy="1748486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B8FCBB3-0577-44F8-840C-915B4E33CA1B}"/>
                  </a:ext>
                </a:extLst>
              </p:cNvPr>
              <p:cNvSpPr/>
              <p:nvPr/>
            </p:nvSpPr>
            <p:spPr>
              <a:xfrm>
                <a:off x="4873858" y="780128"/>
                <a:ext cx="4686202" cy="1748486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ectangle: Rounded Corners 4">
                <a:extLst>
                  <a:ext uri="{FF2B5EF4-FFF2-40B4-BE49-F238E27FC236}">
                    <a16:creationId xmlns:a16="http://schemas.microsoft.com/office/drawing/2014/main" id="{020C4940-5A2C-4818-9ECA-13AB5D4B58A8}"/>
                  </a:ext>
                </a:extLst>
              </p:cNvPr>
              <p:cNvSpPr txBox="1"/>
              <p:nvPr/>
            </p:nvSpPr>
            <p:spPr>
              <a:xfrm>
                <a:off x="4935014" y="841284"/>
                <a:ext cx="4596083" cy="168732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AR" sz="65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5" name="CuadroTexto 5">
              <a:extLst>
                <a:ext uri="{FF2B5EF4-FFF2-40B4-BE49-F238E27FC236}">
                  <a16:creationId xmlns:a16="http://schemas.microsoft.com/office/drawing/2014/main" id="{BFE108CF-B46F-4C53-9990-1358EA78E059}"/>
                </a:ext>
              </a:extLst>
            </p:cNvPr>
            <p:cNvSpPr txBox="1"/>
            <p:nvPr/>
          </p:nvSpPr>
          <p:spPr>
            <a:xfrm>
              <a:off x="1789449" y="4807831"/>
              <a:ext cx="2628947" cy="42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CAMBIO CLIMÁTICO</a:t>
              </a:r>
              <a:endParaRPr lang="es-AR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:a16="http://schemas.microsoft.com/office/drawing/2014/main" id="{17AF2C6E-9AAF-44C7-AAD3-42AF849240A5}"/>
              </a:ext>
            </a:extLst>
          </p:cNvPr>
          <p:cNvGrpSpPr/>
          <p:nvPr/>
        </p:nvGrpSpPr>
        <p:grpSpPr>
          <a:xfrm>
            <a:off x="6829314" y="3839526"/>
            <a:ext cx="2895157" cy="741871"/>
            <a:chOff x="1609743" y="4577361"/>
            <a:chExt cx="3055207" cy="855847"/>
          </a:xfrm>
          <a:solidFill>
            <a:srgbClr val="F8F8F8"/>
          </a:solidFill>
        </p:grpSpPr>
        <p:grpSp>
          <p:nvGrpSpPr>
            <p:cNvPr id="30" name="Group 25">
              <a:extLst>
                <a:ext uri="{FF2B5EF4-FFF2-40B4-BE49-F238E27FC236}">
                  <a16:creationId xmlns:a16="http://schemas.microsoft.com/office/drawing/2014/main" id="{1ACD76BC-6889-4ACB-8235-D6AD09396D7C}"/>
                </a:ext>
              </a:extLst>
            </p:cNvPr>
            <p:cNvGrpSpPr/>
            <p:nvPr/>
          </p:nvGrpSpPr>
          <p:grpSpPr>
            <a:xfrm>
              <a:off x="1609743" y="4577361"/>
              <a:ext cx="3055207" cy="855847"/>
              <a:chOff x="4873858" y="780128"/>
              <a:chExt cx="4686202" cy="1748486"/>
            </a:xfrm>
            <a:grpFill/>
          </p:grpSpPr>
          <p:sp>
            <p:nvSpPr>
              <p:cNvPr id="43" name="Rectangle: Rounded Corners 27">
                <a:extLst>
                  <a:ext uri="{FF2B5EF4-FFF2-40B4-BE49-F238E27FC236}">
                    <a16:creationId xmlns:a16="http://schemas.microsoft.com/office/drawing/2014/main" id="{BB8FCBB3-0577-44F8-840C-915B4E33CA1B}"/>
                  </a:ext>
                </a:extLst>
              </p:cNvPr>
              <p:cNvSpPr/>
              <p:nvPr/>
            </p:nvSpPr>
            <p:spPr>
              <a:xfrm>
                <a:off x="4873858" y="780128"/>
                <a:ext cx="4686202" cy="1748486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767171"/>
                </a:solidFill>
                <a:prstDash val="dash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Rectangle: Rounded Corners 4">
                <a:extLst>
                  <a:ext uri="{FF2B5EF4-FFF2-40B4-BE49-F238E27FC236}">
                    <a16:creationId xmlns:a16="http://schemas.microsoft.com/office/drawing/2014/main" id="{020C4940-5A2C-4818-9ECA-13AB5D4B58A8}"/>
                  </a:ext>
                </a:extLst>
              </p:cNvPr>
              <p:cNvSpPr txBox="1"/>
              <p:nvPr/>
            </p:nvSpPr>
            <p:spPr>
              <a:xfrm>
                <a:off x="4935016" y="841286"/>
                <a:ext cx="4532033" cy="1453907"/>
              </a:xfrm>
              <a:prstGeom prst="rect">
                <a:avLst/>
              </a:prstGeom>
              <a:grpFill/>
              <a:ln>
                <a:noFill/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AR" sz="65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7" name="CuadroTexto 5">
              <a:extLst>
                <a:ext uri="{FF2B5EF4-FFF2-40B4-BE49-F238E27FC236}">
                  <a16:creationId xmlns:a16="http://schemas.microsoft.com/office/drawing/2014/main" id="{BFE108CF-B46F-4C53-9990-1358EA78E059}"/>
                </a:ext>
              </a:extLst>
            </p:cNvPr>
            <p:cNvSpPr txBox="1"/>
            <p:nvPr/>
          </p:nvSpPr>
          <p:spPr>
            <a:xfrm>
              <a:off x="1789449" y="4807831"/>
              <a:ext cx="2628947" cy="426073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EFICIENCIA ENERGÉTICA</a:t>
              </a:r>
              <a:endParaRPr lang="es-AR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34" name="Group 41">
            <a:extLst>
              <a:ext uri="{FF2B5EF4-FFF2-40B4-BE49-F238E27FC236}">
                <a16:creationId xmlns:a16="http://schemas.microsoft.com/office/drawing/2014/main" id="{17AF2C6E-9AAF-44C7-AAD3-42AF849240A5}"/>
              </a:ext>
            </a:extLst>
          </p:cNvPr>
          <p:cNvGrpSpPr/>
          <p:nvPr/>
        </p:nvGrpSpPr>
        <p:grpSpPr>
          <a:xfrm>
            <a:off x="9832570" y="3839526"/>
            <a:ext cx="1272035" cy="745524"/>
            <a:chOff x="1609743" y="4577361"/>
            <a:chExt cx="3055207" cy="855847"/>
          </a:xfrm>
          <a:solidFill>
            <a:srgbClr val="F8F8F8"/>
          </a:solidFill>
        </p:grpSpPr>
        <p:grpSp>
          <p:nvGrpSpPr>
            <p:cNvPr id="35" name="Group 25">
              <a:extLst>
                <a:ext uri="{FF2B5EF4-FFF2-40B4-BE49-F238E27FC236}">
                  <a16:creationId xmlns:a16="http://schemas.microsoft.com/office/drawing/2014/main" id="{1ACD76BC-6889-4ACB-8235-D6AD09396D7C}"/>
                </a:ext>
              </a:extLst>
            </p:cNvPr>
            <p:cNvGrpSpPr/>
            <p:nvPr/>
          </p:nvGrpSpPr>
          <p:grpSpPr>
            <a:xfrm>
              <a:off x="1609743" y="4577361"/>
              <a:ext cx="3055207" cy="855847"/>
              <a:chOff x="4873858" y="780128"/>
              <a:chExt cx="4686202" cy="1748486"/>
            </a:xfrm>
            <a:grpFill/>
          </p:grpSpPr>
          <p:sp>
            <p:nvSpPr>
              <p:cNvPr id="38" name="Rectangle: Rounded Corners 27">
                <a:extLst>
                  <a:ext uri="{FF2B5EF4-FFF2-40B4-BE49-F238E27FC236}">
                    <a16:creationId xmlns:a16="http://schemas.microsoft.com/office/drawing/2014/main" id="{BB8FCBB3-0577-44F8-840C-915B4E33CA1B}"/>
                  </a:ext>
                </a:extLst>
              </p:cNvPr>
              <p:cNvSpPr/>
              <p:nvPr/>
            </p:nvSpPr>
            <p:spPr>
              <a:xfrm>
                <a:off x="4873858" y="780128"/>
                <a:ext cx="4686202" cy="1748486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767171"/>
                </a:solidFill>
                <a:prstDash val="dash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: Rounded Corners 4">
                <a:extLst>
                  <a:ext uri="{FF2B5EF4-FFF2-40B4-BE49-F238E27FC236}">
                    <a16:creationId xmlns:a16="http://schemas.microsoft.com/office/drawing/2014/main" id="{020C4940-5A2C-4818-9ECA-13AB5D4B58A8}"/>
                  </a:ext>
                </a:extLst>
              </p:cNvPr>
              <p:cNvSpPr txBox="1"/>
              <p:nvPr/>
            </p:nvSpPr>
            <p:spPr>
              <a:xfrm>
                <a:off x="4935016" y="841286"/>
                <a:ext cx="4532033" cy="1453907"/>
              </a:xfrm>
              <a:prstGeom prst="rect">
                <a:avLst/>
              </a:prstGeom>
              <a:grpFill/>
              <a:ln>
                <a:noFill/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AR" sz="65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6" name="CuadroTexto 5">
              <a:extLst>
                <a:ext uri="{FF2B5EF4-FFF2-40B4-BE49-F238E27FC236}">
                  <a16:creationId xmlns:a16="http://schemas.microsoft.com/office/drawing/2014/main" id="{BFE108CF-B46F-4C53-9990-1358EA78E059}"/>
                </a:ext>
              </a:extLst>
            </p:cNvPr>
            <p:cNvSpPr txBox="1"/>
            <p:nvPr/>
          </p:nvSpPr>
          <p:spPr>
            <a:xfrm>
              <a:off x="1789449" y="4807831"/>
              <a:ext cx="2628947" cy="426073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EDIFICIOS</a:t>
              </a:r>
              <a:endParaRPr lang="es-AR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40" name="Group 41">
            <a:extLst>
              <a:ext uri="{FF2B5EF4-FFF2-40B4-BE49-F238E27FC236}">
                <a16:creationId xmlns:a16="http://schemas.microsoft.com/office/drawing/2014/main" id="{17AF2C6E-9AAF-44C7-AAD3-42AF849240A5}"/>
              </a:ext>
            </a:extLst>
          </p:cNvPr>
          <p:cNvGrpSpPr/>
          <p:nvPr/>
        </p:nvGrpSpPr>
        <p:grpSpPr>
          <a:xfrm>
            <a:off x="4829283" y="3839527"/>
            <a:ext cx="1891932" cy="741872"/>
            <a:chOff x="1609743" y="4577361"/>
            <a:chExt cx="3959059" cy="855847"/>
          </a:xfrm>
          <a:solidFill>
            <a:srgbClr val="D7DDDF"/>
          </a:solidFill>
        </p:grpSpPr>
        <p:grpSp>
          <p:nvGrpSpPr>
            <p:cNvPr id="41" name="Group 25">
              <a:extLst>
                <a:ext uri="{FF2B5EF4-FFF2-40B4-BE49-F238E27FC236}">
                  <a16:creationId xmlns:a16="http://schemas.microsoft.com/office/drawing/2014/main" id="{1ACD76BC-6889-4ACB-8235-D6AD09396D7C}"/>
                </a:ext>
              </a:extLst>
            </p:cNvPr>
            <p:cNvGrpSpPr/>
            <p:nvPr/>
          </p:nvGrpSpPr>
          <p:grpSpPr>
            <a:xfrm>
              <a:off x="1609743" y="4577361"/>
              <a:ext cx="3959059" cy="855847"/>
              <a:chOff x="4873858" y="780128"/>
              <a:chExt cx="6072568" cy="1748486"/>
            </a:xfrm>
            <a:grpFill/>
          </p:grpSpPr>
          <p:sp>
            <p:nvSpPr>
              <p:cNvPr id="61" name="Rectangle: Rounded Corners 27">
                <a:extLst>
                  <a:ext uri="{FF2B5EF4-FFF2-40B4-BE49-F238E27FC236}">
                    <a16:creationId xmlns:a16="http://schemas.microsoft.com/office/drawing/2014/main" id="{BB8FCBB3-0577-44F8-840C-915B4E33CA1B}"/>
                  </a:ext>
                </a:extLst>
              </p:cNvPr>
              <p:cNvSpPr/>
              <p:nvPr/>
            </p:nvSpPr>
            <p:spPr>
              <a:xfrm>
                <a:off x="4873858" y="780128"/>
                <a:ext cx="6072568" cy="1748486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Rectangle: Rounded Corners 4">
                <a:extLst>
                  <a:ext uri="{FF2B5EF4-FFF2-40B4-BE49-F238E27FC236}">
                    <a16:creationId xmlns:a16="http://schemas.microsoft.com/office/drawing/2014/main" id="{020C4940-5A2C-4818-9ECA-13AB5D4B58A8}"/>
                  </a:ext>
                </a:extLst>
              </p:cNvPr>
              <p:cNvSpPr txBox="1"/>
              <p:nvPr/>
            </p:nvSpPr>
            <p:spPr>
              <a:xfrm>
                <a:off x="4935014" y="841284"/>
                <a:ext cx="4596083" cy="168732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AR" sz="65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0" name="CuadroTexto 5">
              <a:extLst>
                <a:ext uri="{FF2B5EF4-FFF2-40B4-BE49-F238E27FC236}">
                  <a16:creationId xmlns:a16="http://schemas.microsoft.com/office/drawing/2014/main" id="{BFE108CF-B46F-4C53-9990-1358EA78E059}"/>
                </a:ext>
              </a:extLst>
            </p:cNvPr>
            <p:cNvSpPr txBox="1"/>
            <p:nvPr/>
          </p:nvSpPr>
          <p:spPr>
            <a:xfrm>
              <a:off x="1756012" y="4822815"/>
              <a:ext cx="3666522" cy="42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MITIGACIÓN</a:t>
              </a:r>
              <a:endParaRPr lang="es-AR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</p:txBody>
        </p:sp>
      </p:grpSp>
      <p:sp>
        <p:nvSpPr>
          <p:cNvPr id="63" name="Arrow: Right 34">
            <a:extLst>
              <a:ext uri="{FF2B5EF4-FFF2-40B4-BE49-F238E27FC236}">
                <a16:creationId xmlns:a16="http://schemas.microsoft.com/office/drawing/2014/main" id="{A3A37E8E-8EA6-4D3C-9597-5369740EA9FE}"/>
              </a:ext>
            </a:extLst>
          </p:cNvPr>
          <p:cNvSpPr/>
          <p:nvPr/>
        </p:nvSpPr>
        <p:spPr>
          <a:xfrm rot="5400000">
            <a:off x="1192388" y="4358982"/>
            <a:ext cx="737794" cy="86308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D7DDD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28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2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3" y="6408977"/>
            <a:ext cx="10572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Figura 1. 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Cambios en la temperatura global de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uperficie del periodo 1850-2020. Fuente: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Climate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Change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2021, The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Physical Science Basis. Contribution of Working Group I to the Sixth Assessment Report of the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IPCC.</a:t>
            </a:r>
            <a:endParaRPr lang="es-AR" sz="1100" i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4B6E42-21C6-4738-8BD9-AE685FCD16CC}"/>
              </a:ext>
            </a:extLst>
          </p:cNvPr>
          <p:cNvGrpSpPr/>
          <p:nvPr/>
        </p:nvGrpSpPr>
        <p:grpSpPr>
          <a:xfrm>
            <a:off x="952583" y="2028810"/>
            <a:ext cx="2884723" cy="3531364"/>
            <a:chOff x="952582" y="2166423"/>
            <a:chExt cx="2884723" cy="353136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02D292B-F30E-47EF-8F12-59FC0A5FD0EE}"/>
                </a:ext>
              </a:extLst>
            </p:cNvPr>
            <p:cNvSpPr/>
            <p:nvPr/>
          </p:nvSpPr>
          <p:spPr>
            <a:xfrm>
              <a:off x="952582" y="2166423"/>
              <a:ext cx="2884723" cy="3108517"/>
            </a:xfrm>
            <a:prstGeom prst="roundRect">
              <a:avLst>
                <a:gd name="adj" fmla="val 10000"/>
              </a:avLst>
            </a:prstGeom>
            <a:solidFill>
              <a:srgbClr val="D7DDD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5">
              <a:extLst>
                <a:ext uri="{FF2B5EF4-FFF2-40B4-BE49-F238E27FC236}">
                  <a16:creationId xmlns:a16="http://schemas.microsoft.com/office/drawing/2014/main" id="{2056F320-347A-47FE-AD02-9BA3CD12AC4B}"/>
                </a:ext>
              </a:extLst>
            </p:cNvPr>
            <p:cNvSpPr txBox="1"/>
            <p:nvPr/>
          </p:nvSpPr>
          <p:spPr>
            <a:xfrm>
              <a:off x="1376820" y="2743132"/>
              <a:ext cx="214316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La influencia </a:t>
              </a:r>
              <a:r>
                <a:rPr lang="es-E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humana en el calentamiento de la atmosfera, los mares y en </a:t>
              </a:r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tierra, es </a:t>
              </a:r>
              <a:r>
                <a:rPr lang="es-ES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indiscutible</a:t>
              </a:r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.</a:t>
              </a:r>
              <a:endParaRPr lang="es-AR" sz="20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41" name="CuadroTexto 5">
              <a:extLst>
                <a:ext uri="{FF2B5EF4-FFF2-40B4-BE49-F238E27FC236}">
                  <a16:creationId xmlns:a16="http://schemas.microsoft.com/office/drawing/2014/main" id="{C821845B-417C-4775-B131-430F35395E47}"/>
                </a:ext>
              </a:extLst>
            </p:cNvPr>
            <p:cNvSpPr txBox="1"/>
            <p:nvPr/>
          </p:nvSpPr>
          <p:spPr>
            <a:xfrm>
              <a:off x="980253" y="2345439"/>
              <a:ext cx="368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Caslon Pro Bold" panose="0205070206050A020403" pitchFamily="18" charset="0"/>
                  <a:ea typeface="Roboto" panose="02000000000000000000" pitchFamily="2" charset="0"/>
                  <a:cs typeface="Adobe Hebrew" panose="02040503050201020203" pitchFamily="18" charset="-79"/>
                </a:rPr>
                <a:t>“</a:t>
              </a:r>
              <a:endParaRPr lang="es-A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 panose="0205070206050A020403" pitchFamily="18" charset="0"/>
                <a:ea typeface="Roboto" panose="02000000000000000000" pitchFamily="2" charset="0"/>
                <a:cs typeface="Adobe Hebrew" panose="02040503050201020203" pitchFamily="18" charset="-79"/>
              </a:endParaRPr>
            </a:p>
          </p:txBody>
        </p:sp>
        <p:sp>
          <p:nvSpPr>
            <p:cNvPr id="42" name="CuadroTexto 5">
              <a:extLst>
                <a:ext uri="{FF2B5EF4-FFF2-40B4-BE49-F238E27FC236}">
                  <a16:creationId xmlns:a16="http://schemas.microsoft.com/office/drawing/2014/main" id="{1A055F10-19CC-4F44-8F88-B572641994DF}"/>
                </a:ext>
              </a:extLst>
            </p:cNvPr>
            <p:cNvSpPr txBox="1"/>
            <p:nvPr/>
          </p:nvSpPr>
          <p:spPr>
            <a:xfrm>
              <a:off x="3232979" y="4682124"/>
              <a:ext cx="39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Caslon Pro Bold" panose="0205070206050A020403" pitchFamily="18" charset="0"/>
                  <a:ea typeface="Roboto" panose="02000000000000000000" pitchFamily="2" charset="0"/>
                </a:rPr>
                <a:t>”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379" y="1625664"/>
            <a:ext cx="7894459" cy="39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3" y="6408977"/>
            <a:ext cx="10810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Figura 2. 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Emisiones globales de gases de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efecto invernadero proyectadas de las Contribuciones Determinadas a Nivel Nacional (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NDC</a:t>
            </a:r>
            <a:r>
              <a:rPr lang="es-ES" sz="11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)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r>
              <a:rPr lang="es-ES" sz="11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anunciadas antes de la COP26. 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Fuente: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Climate  Change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2022, Mitigation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of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Climate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Change.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Contribution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of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Working Group III to the Sixth Assessment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Report of the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IPCC.</a:t>
            </a:r>
            <a:endParaRPr lang="es-AR" sz="1100" i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857" y="1006665"/>
            <a:ext cx="4863915" cy="4959286"/>
          </a:xfrm>
          <a:prstGeom prst="rect">
            <a:avLst/>
          </a:prstGeom>
        </p:spPr>
      </p:pic>
      <p:grpSp>
        <p:nvGrpSpPr>
          <p:cNvPr id="17" name="Group 21">
            <a:extLst>
              <a:ext uri="{FF2B5EF4-FFF2-40B4-BE49-F238E27FC236}">
                <a16:creationId xmlns:a16="http://schemas.microsoft.com/office/drawing/2014/main" id="{024B6E42-21C6-4738-8BD9-AE685FCD16CC}"/>
              </a:ext>
            </a:extLst>
          </p:cNvPr>
          <p:cNvGrpSpPr/>
          <p:nvPr/>
        </p:nvGrpSpPr>
        <p:grpSpPr>
          <a:xfrm>
            <a:off x="952583" y="2028810"/>
            <a:ext cx="2884723" cy="3531364"/>
            <a:chOff x="952582" y="2166423"/>
            <a:chExt cx="2884723" cy="3531364"/>
          </a:xfrm>
        </p:grpSpPr>
        <p:sp>
          <p:nvSpPr>
            <p:cNvPr id="22" name="Rectangle: Rounded Corners 31">
              <a:extLst>
                <a:ext uri="{FF2B5EF4-FFF2-40B4-BE49-F238E27FC236}">
                  <a16:creationId xmlns:a16="http://schemas.microsoft.com/office/drawing/2014/main" id="{D02D292B-F30E-47EF-8F12-59FC0A5FD0EE}"/>
                </a:ext>
              </a:extLst>
            </p:cNvPr>
            <p:cNvSpPr/>
            <p:nvPr/>
          </p:nvSpPr>
          <p:spPr>
            <a:xfrm>
              <a:off x="952582" y="2166423"/>
              <a:ext cx="2884723" cy="3108517"/>
            </a:xfrm>
            <a:prstGeom prst="roundRect">
              <a:avLst>
                <a:gd name="adj" fmla="val 10000"/>
              </a:avLst>
            </a:prstGeom>
            <a:solidFill>
              <a:srgbClr val="D7DDD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uadroTexto 5">
              <a:extLst>
                <a:ext uri="{FF2B5EF4-FFF2-40B4-BE49-F238E27FC236}">
                  <a16:creationId xmlns:a16="http://schemas.microsoft.com/office/drawing/2014/main" id="{2056F320-347A-47FE-AD02-9BA3CD12AC4B}"/>
                </a:ext>
              </a:extLst>
            </p:cNvPr>
            <p:cNvSpPr txBox="1"/>
            <p:nvPr/>
          </p:nvSpPr>
          <p:spPr>
            <a:xfrm>
              <a:off x="1376819" y="2638434"/>
              <a:ext cx="211012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Si queremos limitar el calentamiento global a 1,5°C, este es el momento, es</a:t>
              </a:r>
              <a:r>
                <a:rPr lang="es-ES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ahora o nunca</a:t>
              </a:r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.</a:t>
              </a:r>
              <a:endParaRPr lang="es-AR" sz="20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26" name="CuadroTexto 5">
              <a:extLst>
                <a:ext uri="{FF2B5EF4-FFF2-40B4-BE49-F238E27FC236}">
                  <a16:creationId xmlns:a16="http://schemas.microsoft.com/office/drawing/2014/main" id="{C821845B-417C-4775-B131-430F35395E47}"/>
                </a:ext>
              </a:extLst>
            </p:cNvPr>
            <p:cNvSpPr txBox="1"/>
            <p:nvPr/>
          </p:nvSpPr>
          <p:spPr>
            <a:xfrm>
              <a:off x="980253" y="2345439"/>
              <a:ext cx="368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Caslon Pro Bold" panose="0205070206050A020403" pitchFamily="18" charset="0"/>
                  <a:ea typeface="Roboto" panose="02000000000000000000" pitchFamily="2" charset="0"/>
                  <a:cs typeface="Adobe Hebrew" panose="02040503050201020203" pitchFamily="18" charset="-79"/>
                </a:rPr>
                <a:t>“</a:t>
              </a:r>
              <a:endParaRPr lang="es-A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 panose="0205070206050A020403" pitchFamily="18" charset="0"/>
                <a:ea typeface="Roboto" panose="02000000000000000000" pitchFamily="2" charset="0"/>
                <a:cs typeface="Adobe Hebrew" panose="02040503050201020203" pitchFamily="18" charset="-79"/>
              </a:endParaRPr>
            </a:p>
          </p:txBody>
        </p:sp>
        <p:sp>
          <p:nvSpPr>
            <p:cNvPr id="27" name="CuadroTexto 5">
              <a:extLst>
                <a:ext uri="{FF2B5EF4-FFF2-40B4-BE49-F238E27FC236}">
                  <a16:creationId xmlns:a16="http://schemas.microsoft.com/office/drawing/2014/main" id="{1A055F10-19CC-4F44-8F88-B572641994DF}"/>
                </a:ext>
              </a:extLst>
            </p:cNvPr>
            <p:cNvSpPr txBox="1"/>
            <p:nvPr/>
          </p:nvSpPr>
          <p:spPr>
            <a:xfrm>
              <a:off x="3232979" y="4682124"/>
              <a:ext cx="39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Caslon Pro Bold" panose="0205070206050A020403" pitchFamily="18" charset="0"/>
                  <a:ea typeface="Roboto" panose="02000000000000000000" pitchFamily="2" charset="0"/>
                </a:rPr>
                <a:t>”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135" y="1006665"/>
            <a:ext cx="2992501" cy="1444864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E88B3927-42A4-4CE2-B2B1-B691FB8E1D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b="8284"/>
          <a:stretch/>
        </p:blipFill>
        <p:spPr>
          <a:xfrm>
            <a:off x="9774686" y="3489312"/>
            <a:ext cx="1423103" cy="802828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2B1BF333-E8FA-4176-81B4-46607DAA65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86" y="4575473"/>
            <a:ext cx="1423103" cy="7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3" y="6408977"/>
            <a:ext cx="10810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Figura 3. 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Porcentaje global de las emisiones de CO2 y de la demanda final de energía procedentes de la construcción y operación de los edificios Fuente: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2022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Global Status Report for Buildings and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Construction. Towards a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Zero‑emission, Efficient and Resilient Buildings and Construction Sector. United Nations Environment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Programme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</a:t>
            </a:r>
            <a:endParaRPr lang="es-AR" sz="1100" i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024B6E42-21C6-4738-8BD9-AE685FCD16CC}"/>
              </a:ext>
            </a:extLst>
          </p:cNvPr>
          <p:cNvGrpSpPr/>
          <p:nvPr/>
        </p:nvGrpSpPr>
        <p:grpSpPr>
          <a:xfrm>
            <a:off x="952583" y="2028810"/>
            <a:ext cx="2884723" cy="3531364"/>
            <a:chOff x="952582" y="2166423"/>
            <a:chExt cx="2884723" cy="3531364"/>
          </a:xfrm>
        </p:grpSpPr>
        <p:sp>
          <p:nvSpPr>
            <p:cNvPr id="18" name="Rectangle: Rounded Corners 31">
              <a:extLst>
                <a:ext uri="{FF2B5EF4-FFF2-40B4-BE49-F238E27FC236}">
                  <a16:creationId xmlns:a16="http://schemas.microsoft.com/office/drawing/2014/main" id="{D02D292B-F30E-47EF-8F12-59FC0A5FD0EE}"/>
                </a:ext>
              </a:extLst>
            </p:cNvPr>
            <p:cNvSpPr/>
            <p:nvPr/>
          </p:nvSpPr>
          <p:spPr>
            <a:xfrm>
              <a:off x="952582" y="2166423"/>
              <a:ext cx="2884723" cy="3108517"/>
            </a:xfrm>
            <a:prstGeom prst="roundRect">
              <a:avLst>
                <a:gd name="adj" fmla="val 10000"/>
              </a:avLst>
            </a:prstGeom>
            <a:solidFill>
              <a:srgbClr val="D7DDD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5">
              <a:extLst>
                <a:ext uri="{FF2B5EF4-FFF2-40B4-BE49-F238E27FC236}">
                  <a16:creationId xmlns:a16="http://schemas.microsoft.com/office/drawing/2014/main" id="{2056F320-347A-47FE-AD02-9BA3CD12AC4B}"/>
                </a:ext>
              </a:extLst>
            </p:cNvPr>
            <p:cNvSpPr txBox="1"/>
            <p:nvPr/>
          </p:nvSpPr>
          <p:spPr>
            <a:xfrm>
              <a:off x="1376820" y="2644923"/>
              <a:ext cx="207123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Las </a:t>
              </a:r>
              <a:r>
                <a:rPr lang="es-E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emisiones </a:t>
              </a:r>
              <a:r>
                <a:rPr lang="es-E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provenientes del </a:t>
              </a:r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sector </a:t>
              </a:r>
              <a:r>
                <a:rPr lang="es-E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de los edificios </a:t>
              </a:r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a nivel mundial alcanzaron </a:t>
              </a:r>
              <a:r>
                <a:rPr lang="es-E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su </a:t>
              </a:r>
              <a:r>
                <a:rPr lang="es-E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nivel más </a:t>
              </a:r>
              <a:r>
                <a:rPr lang="es-ES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alto.</a:t>
              </a:r>
              <a:endParaRPr lang="es-ES" sz="20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20" name="CuadroTexto 5">
              <a:extLst>
                <a:ext uri="{FF2B5EF4-FFF2-40B4-BE49-F238E27FC236}">
                  <a16:creationId xmlns:a16="http://schemas.microsoft.com/office/drawing/2014/main" id="{C821845B-417C-4775-B131-430F35395E47}"/>
                </a:ext>
              </a:extLst>
            </p:cNvPr>
            <p:cNvSpPr txBox="1"/>
            <p:nvPr/>
          </p:nvSpPr>
          <p:spPr>
            <a:xfrm>
              <a:off x="980253" y="2345439"/>
              <a:ext cx="368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Caslon Pro Bold" panose="0205070206050A020403" pitchFamily="18" charset="0"/>
                  <a:ea typeface="Roboto" panose="02000000000000000000" pitchFamily="2" charset="0"/>
                  <a:cs typeface="Adobe Hebrew" panose="02040503050201020203" pitchFamily="18" charset="-79"/>
                </a:rPr>
                <a:t>“</a:t>
              </a:r>
              <a:endParaRPr lang="es-A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 panose="0205070206050A020403" pitchFamily="18" charset="0"/>
                <a:ea typeface="Roboto" panose="02000000000000000000" pitchFamily="2" charset="0"/>
                <a:cs typeface="Adobe Hebrew" panose="02040503050201020203" pitchFamily="18" charset="-79"/>
              </a:endParaRPr>
            </a:p>
          </p:txBody>
        </p:sp>
        <p:sp>
          <p:nvSpPr>
            <p:cNvPr id="21" name="CuadroTexto 5">
              <a:extLst>
                <a:ext uri="{FF2B5EF4-FFF2-40B4-BE49-F238E27FC236}">
                  <a16:creationId xmlns:a16="http://schemas.microsoft.com/office/drawing/2014/main" id="{1A055F10-19CC-4F44-8F88-B572641994DF}"/>
                </a:ext>
              </a:extLst>
            </p:cNvPr>
            <p:cNvSpPr txBox="1"/>
            <p:nvPr/>
          </p:nvSpPr>
          <p:spPr>
            <a:xfrm>
              <a:off x="3232979" y="4682124"/>
              <a:ext cx="39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Caslon Pro Bold" panose="0205070206050A020403" pitchFamily="18" charset="0"/>
                  <a:ea typeface="Roboto" panose="02000000000000000000" pitchFamily="2" charset="0"/>
                </a:rPr>
                <a:t>”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992221" y="1454862"/>
            <a:ext cx="4011521" cy="3891088"/>
            <a:chOff x="3992221" y="1297455"/>
            <a:chExt cx="4266307" cy="413822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0378" y="1730455"/>
              <a:ext cx="4248150" cy="370522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2221" y="1297455"/>
              <a:ext cx="4266307" cy="337750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8175730" y="1454862"/>
            <a:ext cx="3813050" cy="3569349"/>
            <a:chOff x="8123147" y="1454863"/>
            <a:chExt cx="3949447" cy="369702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147" y="1876568"/>
              <a:ext cx="3949447" cy="327532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23147" y="1454863"/>
              <a:ext cx="3949447" cy="281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6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3" y="6256203"/>
            <a:ext cx="10810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Figura 4.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Ruta de referencia directa para lograr edificios con cero emisiones de carbono en 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2050 (izq.) y ampliación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del periodo entre 2015 y 2021, comparando el Rastreador Climático de Edificios global observado con la ruta de referencia (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der.) Fuente: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2022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Global Status Report for Buildings and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Construction. Towards a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Zero‑emission, Efficient and Resilient Buildings and Construction Sector. United Nations Environment </a:t>
            </a:r>
            <a:r>
              <a:rPr lang="en-U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Programme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</a:t>
            </a:r>
            <a:endParaRPr lang="es-AR" sz="1100" i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024B6E42-21C6-4738-8BD9-AE685FCD16CC}"/>
              </a:ext>
            </a:extLst>
          </p:cNvPr>
          <p:cNvGrpSpPr/>
          <p:nvPr/>
        </p:nvGrpSpPr>
        <p:grpSpPr>
          <a:xfrm>
            <a:off x="952583" y="2028810"/>
            <a:ext cx="2884723" cy="3531364"/>
            <a:chOff x="952582" y="2166423"/>
            <a:chExt cx="2884723" cy="3531364"/>
          </a:xfrm>
        </p:grpSpPr>
        <p:sp>
          <p:nvSpPr>
            <p:cNvPr id="18" name="Rectangle: Rounded Corners 31">
              <a:extLst>
                <a:ext uri="{FF2B5EF4-FFF2-40B4-BE49-F238E27FC236}">
                  <a16:creationId xmlns:a16="http://schemas.microsoft.com/office/drawing/2014/main" id="{D02D292B-F30E-47EF-8F12-59FC0A5FD0EE}"/>
                </a:ext>
              </a:extLst>
            </p:cNvPr>
            <p:cNvSpPr/>
            <p:nvPr/>
          </p:nvSpPr>
          <p:spPr>
            <a:xfrm>
              <a:off x="952582" y="2166423"/>
              <a:ext cx="2884723" cy="3108517"/>
            </a:xfrm>
            <a:prstGeom prst="roundRect">
              <a:avLst>
                <a:gd name="adj" fmla="val 10000"/>
              </a:avLst>
            </a:prstGeom>
            <a:solidFill>
              <a:srgbClr val="D7DDD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5">
              <a:extLst>
                <a:ext uri="{FF2B5EF4-FFF2-40B4-BE49-F238E27FC236}">
                  <a16:creationId xmlns:a16="http://schemas.microsoft.com/office/drawing/2014/main" id="{2056F320-347A-47FE-AD02-9BA3CD12AC4B}"/>
                </a:ext>
              </a:extLst>
            </p:cNvPr>
            <p:cNvSpPr txBox="1"/>
            <p:nvPr/>
          </p:nvSpPr>
          <p:spPr>
            <a:xfrm>
              <a:off x="1376819" y="2638434"/>
              <a:ext cx="225028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La</a:t>
              </a:r>
              <a:r>
                <a:rPr lang="es-ES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</a:t>
              </a:r>
              <a:r>
                <a:rPr lang="es-E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brecha </a:t>
              </a:r>
              <a:r>
                <a:rPr lang="es-E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entre el desempeño climático </a:t>
              </a:r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de los edificios </a:t>
              </a:r>
              <a:r>
                <a:rPr lang="es-E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y </a:t>
              </a:r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su </a:t>
              </a:r>
              <a:r>
                <a:rPr lang="es-ES" sz="20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descarbonización</a:t>
              </a:r>
              <a:r>
                <a:rPr lang="es-E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 al </a:t>
              </a:r>
              <a:r>
                <a:rPr lang="es-E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2050 </a:t>
              </a:r>
              <a:r>
                <a:rPr lang="es-E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se está ampliando. </a:t>
              </a:r>
            </a:p>
          </p:txBody>
        </p:sp>
        <p:sp>
          <p:nvSpPr>
            <p:cNvPr id="20" name="CuadroTexto 5">
              <a:extLst>
                <a:ext uri="{FF2B5EF4-FFF2-40B4-BE49-F238E27FC236}">
                  <a16:creationId xmlns:a16="http://schemas.microsoft.com/office/drawing/2014/main" id="{C821845B-417C-4775-B131-430F35395E47}"/>
                </a:ext>
              </a:extLst>
            </p:cNvPr>
            <p:cNvSpPr txBox="1"/>
            <p:nvPr/>
          </p:nvSpPr>
          <p:spPr>
            <a:xfrm>
              <a:off x="980253" y="2345439"/>
              <a:ext cx="368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Caslon Pro Bold" panose="0205070206050A020403" pitchFamily="18" charset="0"/>
                  <a:ea typeface="Roboto" panose="02000000000000000000" pitchFamily="2" charset="0"/>
                  <a:cs typeface="Adobe Hebrew" panose="02040503050201020203" pitchFamily="18" charset="-79"/>
                </a:rPr>
                <a:t>“</a:t>
              </a:r>
              <a:endParaRPr lang="es-A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 panose="0205070206050A020403" pitchFamily="18" charset="0"/>
                <a:ea typeface="Roboto" panose="02000000000000000000" pitchFamily="2" charset="0"/>
                <a:cs typeface="Adobe Hebrew" panose="02040503050201020203" pitchFamily="18" charset="-79"/>
              </a:endParaRPr>
            </a:p>
          </p:txBody>
        </p:sp>
        <p:sp>
          <p:nvSpPr>
            <p:cNvPr id="21" name="CuadroTexto 5">
              <a:extLst>
                <a:ext uri="{FF2B5EF4-FFF2-40B4-BE49-F238E27FC236}">
                  <a16:creationId xmlns:a16="http://schemas.microsoft.com/office/drawing/2014/main" id="{1A055F10-19CC-4F44-8F88-B572641994DF}"/>
                </a:ext>
              </a:extLst>
            </p:cNvPr>
            <p:cNvSpPr txBox="1"/>
            <p:nvPr/>
          </p:nvSpPr>
          <p:spPr>
            <a:xfrm>
              <a:off x="3232979" y="4682124"/>
              <a:ext cx="39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Caslon Pro Bold" panose="0205070206050A020403" pitchFamily="18" charset="0"/>
                  <a:ea typeface="Roboto" panose="02000000000000000000" pitchFamily="2" charset="0"/>
                </a:rPr>
                <a:t>”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45" y="1465230"/>
            <a:ext cx="7831675" cy="42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97" y="1991265"/>
            <a:ext cx="8854557" cy="3933825"/>
          </a:xfrm>
          <a:prstGeom prst="rect">
            <a:avLst/>
          </a:prstGeom>
        </p:spPr>
      </p:pic>
      <p:sp>
        <p:nvSpPr>
          <p:cNvPr id="13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3" y="6408977"/>
            <a:ext cx="10810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Figura 5.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Reducciones globales de las emisiones directas de CO2 por medida de mitigación en edificios, de acuerdo con el 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escenario de cero emisiones netas (NZE).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Fuente: </a:t>
            </a:r>
            <a:r>
              <a:rPr lang="es-E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Net 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Zero </a:t>
            </a:r>
            <a:r>
              <a:rPr lang="es-E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by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2050. </a:t>
            </a:r>
            <a:r>
              <a:rPr lang="es-E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International </a:t>
            </a:r>
            <a:r>
              <a:rPr lang="es-E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Energy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Agency (2021).</a:t>
            </a:r>
            <a:endParaRPr lang="es-AR" sz="1100" i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CF32FFFF-1C36-4ECA-B2B5-124B5097CEB2}"/>
              </a:ext>
            </a:extLst>
          </p:cNvPr>
          <p:cNvSpPr txBox="1"/>
          <p:nvPr/>
        </p:nvSpPr>
        <p:spPr>
          <a:xfrm>
            <a:off x="1004164" y="799492"/>
            <a:ext cx="1028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Según la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IEA, es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posible reducir las emisiones de CO2 relacionadas con el funcionamiento de los edificios en un 97% para el 2050. 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3" y="6408977"/>
            <a:ext cx="10810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Figura 6.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Camino hacia cero emisiones o edificios de energía neta 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cero. Fuente: </a:t>
            </a:r>
            <a:r>
              <a:rPr lang="es-E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Policy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</a:t>
            </a:r>
            <a:r>
              <a:rPr lang="es-E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Pathway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Series. International </a:t>
            </a:r>
            <a:r>
              <a:rPr lang="es-ES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Energy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Agency (2021).</a:t>
            </a:r>
            <a:endParaRPr lang="es-AR" sz="1100" i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CF32FFFF-1C36-4ECA-B2B5-124B5097CEB2}"/>
              </a:ext>
            </a:extLst>
          </p:cNvPr>
          <p:cNvSpPr txBox="1"/>
          <p:nvPr/>
        </p:nvSpPr>
        <p:spPr>
          <a:xfrm>
            <a:off x="1004164" y="816654"/>
            <a:ext cx="1028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 este sentido, la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eficiencia energética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se constituye como una de las principales medidas de mitigación hacia un escenario de cero emisiones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netas.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31" y="1992100"/>
            <a:ext cx="8953500" cy="3949317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5152292" y="1992100"/>
            <a:ext cx="2435470" cy="3949317"/>
          </a:xfrm>
          <a:prstGeom prst="roundRect">
            <a:avLst/>
          </a:prstGeom>
          <a:noFill/>
          <a:ln w="28575">
            <a:solidFill>
              <a:srgbClr val="004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95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9836-F99F-4FD6-AAC7-EA14ED2E18CF}"/>
              </a:ext>
            </a:extLst>
          </p:cNvPr>
          <p:cNvSpPr/>
          <p:nvPr/>
        </p:nvSpPr>
        <p:spPr>
          <a:xfrm>
            <a:off x="0" y="0"/>
            <a:ext cx="6147582" cy="6857999"/>
          </a:xfrm>
          <a:prstGeom prst="rect">
            <a:avLst/>
          </a:prstGeom>
          <a:solidFill>
            <a:srgbClr val="0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1C9A5-1178-467A-B93F-2116D291F3DC}"/>
              </a:ext>
            </a:extLst>
          </p:cNvPr>
          <p:cNvSpPr/>
          <p:nvPr/>
        </p:nvSpPr>
        <p:spPr>
          <a:xfrm>
            <a:off x="571753" y="0"/>
            <a:ext cx="11620247" cy="68579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dirty="0"/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EB8F5734-3ECD-447D-B766-21529FAA2EC2}"/>
              </a:ext>
            </a:extLst>
          </p:cNvPr>
          <p:cNvSpPr txBox="1"/>
          <p:nvPr/>
        </p:nvSpPr>
        <p:spPr>
          <a:xfrm>
            <a:off x="952583" y="6408977"/>
            <a:ext cx="10810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Fuente: 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25 </a:t>
            </a:r>
            <a:r>
              <a:rPr lang="es-E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recomendaciones en políticas públicas sobre eficiencia energética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. </a:t>
            </a:r>
            <a:r>
              <a:rPr lang="es-E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International </a:t>
            </a:r>
            <a:r>
              <a:rPr lang="es-ES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Energy</a:t>
            </a:r>
            <a:r>
              <a:rPr lang="es-ES" sz="1100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 Agency (2021</a:t>
            </a:r>
            <a:r>
              <a:rPr lang="es-E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).</a:t>
            </a:r>
            <a:endParaRPr lang="es-AR" sz="1100" i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D538FEB1-7135-4BD1-B722-D4BE1071A6FE}"/>
              </a:ext>
            </a:extLst>
          </p:cNvPr>
          <p:cNvGrpSpPr/>
          <p:nvPr/>
        </p:nvGrpSpPr>
        <p:grpSpPr>
          <a:xfrm>
            <a:off x="2396145" y="1754661"/>
            <a:ext cx="8431574" cy="3645400"/>
            <a:chOff x="1936315" y="2163493"/>
            <a:chExt cx="8431574" cy="3645400"/>
          </a:xfrm>
        </p:grpSpPr>
        <p:sp>
          <p:nvSpPr>
            <p:cNvPr id="10" name="CuadroTexto 5">
              <a:extLst>
                <a:ext uri="{FF2B5EF4-FFF2-40B4-BE49-F238E27FC236}">
                  <a16:creationId xmlns:a16="http://schemas.microsoft.com/office/drawing/2014/main" id="{9E1CF170-3875-47E2-8EB4-8DFC6CB8CED9}"/>
                </a:ext>
              </a:extLst>
            </p:cNvPr>
            <p:cNvSpPr txBox="1"/>
            <p:nvPr/>
          </p:nvSpPr>
          <p:spPr>
            <a:xfrm>
              <a:off x="1936318" y="2163493"/>
              <a:ext cx="8431571" cy="400110"/>
            </a:xfrm>
            <a:prstGeom prst="rect">
              <a:avLst/>
            </a:prstGeom>
            <a:solidFill>
              <a:srgbClr val="D7DDDF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Estándares mínimos de desempeño energético en los códigos de edificación </a:t>
              </a:r>
            </a:p>
          </p:txBody>
        </p:sp>
        <p:sp>
          <p:nvSpPr>
            <p:cNvPr id="15" name="CuadroTexto 5">
              <a:extLst>
                <a:ext uri="{FF2B5EF4-FFF2-40B4-BE49-F238E27FC236}">
                  <a16:creationId xmlns:a16="http://schemas.microsoft.com/office/drawing/2014/main" id="{7474D601-D4EC-4A34-B792-D4BF9D618445}"/>
                </a:ext>
              </a:extLst>
            </p:cNvPr>
            <p:cNvSpPr txBox="1"/>
            <p:nvPr/>
          </p:nvSpPr>
          <p:spPr>
            <a:xfrm>
              <a:off x="1936315" y="2975903"/>
              <a:ext cx="3353137" cy="400110"/>
            </a:xfrm>
            <a:prstGeom prst="rect">
              <a:avLst/>
            </a:prstGeom>
            <a:solidFill>
              <a:srgbClr val="D7DDDF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Edificios energía neta cero</a:t>
              </a:r>
            </a:p>
          </p:txBody>
        </p:sp>
        <p:sp>
          <p:nvSpPr>
            <p:cNvPr id="16" name="CuadroTexto 5">
              <a:extLst>
                <a:ext uri="{FF2B5EF4-FFF2-40B4-BE49-F238E27FC236}">
                  <a16:creationId xmlns:a16="http://schemas.microsoft.com/office/drawing/2014/main" id="{F4ACCF3A-BCAD-4708-AF41-C76B3F9ED361}"/>
                </a:ext>
              </a:extLst>
            </p:cNvPr>
            <p:cNvSpPr txBox="1"/>
            <p:nvPr/>
          </p:nvSpPr>
          <p:spPr>
            <a:xfrm>
              <a:off x="1936315" y="3786863"/>
              <a:ext cx="6799722" cy="400110"/>
            </a:xfrm>
            <a:prstGeom prst="rect">
              <a:avLst/>
            </a:prstGeom>
            <a:solidFill>
              <a:srgbClr val="D7DDDF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Mejora de la eficiencia energética de los edificios existentes</a:t>
              </a:r>
            </a:p>
          </p:txBody>
        </p:sp>
        <p:sp>
          <p:nvSpPr>
            <p:cNvPr id="17" name="CuadroTexto 5">
              <a:extLst>
                <a:ext uri="{FF2B5EF4-FFF2-40B4-BE49-F238E27FC236}">
                  <a16:creationId xmlns:a16="http://schemas.microsoft.com/office/drawing/2014/main" id="{241C32C0-1F79-4409-B83F-16C5491E4ED6}"/>
                </a:ext>
              </a:extLst>
            </p:cNvPr>
            <p:cNvSpPr txBox="1"/>
            <p:nvPr/>
          </p:nvSpPr>
          <p:spPr>
            <a:xfrm>
              <a:off x="1936315" y="4597823"/>
              <a:ext cx="7812596" cy="400110"/>
            </a:xfrm>
            <a:prstGeom prst="rect">
              <a:avLst/>
            </a:prstGeom>
            <a:solidFill>
              <a:srgbClr val="D7DDDF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Mejora del desempeño energético de los sistemas y los componentes</a:t>
              </a:r>
            </a:p>
          </p:txBody>
        </p:sp>
        <p:sp>
          <p:nvSpPr>
            <p:cNvPr id="18" name="CuadroTexto 5">
              <a:extLst>
                <a:ext uri="{FF2B5EF4-FFF2-40B4-BE49-F238E27FC236}">
                  <a16:creationId xmlns:a16="http://schemas.microsoft.com/office/drawing/2014/main" id="{7CE95F75-CD8B-4E09-A464-5C342F46A456}"/>
                </a:ext>
              </a:extLst>
            </p:cNvPr>
            <p:cNvSpPr txBox="1"/>
            <p:nvPr/>
          </p:nvSpPr>
          <p:spPr>
            <a:xfrm>
              <a:off x="1936315" y="5408783"/>
              <a:ext cx="6040066" cy="400110"/>
            </a:xfrm>
            <a:prstGeom prst="rect">
              <a:avLst/>
            </a:prstGeom>
            <a:solidFill>
              <a:srgbClr val="8EC1C0"/>
            </a:solidFill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es-AR" sz="2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Etiquetado y certificación de desempeño energético</a:t>
              </a:r>
            </a:p>
          </p:txBody>
        </p:sp>
      </p:grpSp>
      <p:sp>
        <p:nvSpPr>
          <p:cNvPr id="27" name="Arrow: Right 34">
            <a:extLst>
              <a:ext uri="{FF2B5EF4-FFF2-40B4-BE49-F238E27FC236}">
                <a16:creationId xmlns:a16="http://schemas.microsoft.com/office/drawing/2014/main" id="{A3A37E8E-8EA6-4D3C-9597-5369740EA9FE}"/>
              </a:ext>
            </a:extLst>
          </p:cNvPr>
          <p:cNvSpPr/>
          <p:nvPr/>
        </p:nvSpPr>
        <p:spPr>
          <a:xfrm>
            <a:off x="1215907" y="3146546"/>
            <a:ext cx="737794" cy="86308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D7DDD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62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1159</Words>
  <Application>Microsoft Office PowerPoint</Application>
  <PresentationFormat>Widescreen</PresentationFormat>
  <Paragraphs>118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Adobe Caslon Pro Bold</vt:lpstr>
      <vt:lpstr>Adobe Hebrew</vt:lpstr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Sandoval</dc:creator>
  <cp:lastModifiedBy>Paola</cp:lastModifiedBy>
  <cp:revision>276</cp:revision>
  <dcterms:created xsi:type="dcterms:W3CDTF">2021-05-31T23:28:21Z</dcterms:created>
  <dcterms:modified xsi:type="dcterms:W3CDTF">2023-04-27T01:41:32Z</dcterms:modified>
</cp:coreProperties>
</file>