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60" r:id="rId5"/>
    <p:sldId id="261" r:id="rId6"/>
    <p:sldId id="282" r:id="rId7"/>
    <p:sldId id="286" r:id="rId8"/>
    <p:sldId id="306" r:id="rId9"/>
    <p:sldId id="304" r:id="rId10"/>
    <p:sldId id="303" r:id="rId11"/>
    <p:sldId id="307" r:id="rId12"/>
    <p:sldId id="293" r:id="rId13"/>
    <p:sldId id="298" r:id="rId14"/>
    <p:sldId id="271" r:id="rId15"/>
    <p:sldId id="339" r:id="rId16"/>
    <p:sldId id="268" r:id="rId17"/>
    <p:sldId id="279" r:id="rId18"/>
    <p:sldId id="310" r:id="rId19"/>
    <p:sldId id="311" r:id="rId20"/>
    <p:sldId id="342" r:id="rId21"/>
    <p:sldId id="312" r:id="rId22"/>
    <p:sldId id="294" r:id="rId23"/>
    <p:sldId id="295" r:id="rId24"/>
    <p:sldId id="297" r:id="rId25"/>
    <p:sldId id="299" r:id="rId26"/>
    <p:sldId id="300" r:id="rId27"/>
    <p:sldId id="302" r:id="rId28"/>
    <p:sldId id="374" r:id="rId29"/>
    <p:sldId id="329" r:id="rId30"/>
    <p:sldId id="328" r:id="rId31"/>
    <p:sldId id="330" r:id="rId32"/>
    <p:sldId id="331" r:id="rId33"/>
    <p:sldId id="350" r:id="rId34"/>
    <p:sldId id="351" r:id="rId35"/>
    <p:sldId id="352" r:id="rId36"/>
    <p:sldId id="353"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28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1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9" autoAdjust="0"/>
    <p:restoredTop sz="94711" autoAdjust="0"/>
  </p:normalViewPr>
  <p:slideViewPr>
    <p:cSldViewPr snapToGrid="0">
      <p:cViewPr varScale="1">
        <p:scale>
          <a:sx n="67" d="100"/>
          <a:sy n="67" d="100"/>
        </p:scale>
        <p:origin x="84"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AFF4B-769B-46B0-8777-AFBDEB9530D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AR"/>
        </a:p>
      </dgm:t>
    </dgm:pt>
    <dgm:pt modelId="{6CD93A57-96E0-46A7-A289-75900EE22A8C}">
      <dgm:prSet phldrT="[Texto]"/>
      <dgm:spPr/>
      <dgm:t>
        <a:bodyPr/>
        <a:lstStyle/>
        <a:p>
          <a:r>
            <a:rPr lang="es-MX" dirty="0"/>
            <a:t>Construcción</a:t>
          </a:r>
          <a:endParaRPr lang="es-AR" dirty="0"/>
        </a:p>
      </dgm:t>
    </dgm:pt>
    <dgm:pt modelId="{45ABEB0A-06D4-43DB-8FF1-6E7175473CC8}" type="parTrans" cxnId="{1B36AC94-392D-46E3-B3D6-14A2B9B74344}">
      <dgm:prSet/>
      <dgm:spPr/>
      <dgm:t>
        <a:bodyPr/>
        <a:lstStyle/>
        <a:p>
          <a:endParaRPr lang="es-AR"/>
        </a:p>
      </dgm:t>
    </dgm:pt>
    <dgm:pt modelId="{A23E2A6A-72DF-4312-8AF3-35C85D9B669F}" type="sibTrans" cxnId="{1B36AC94-392D-46E3-B3D6-14A2B9B74344}">
      <dgm:prSet/>
      <dgm:spPr/>
      <dgm:t>
        <a:bodyPr/>
        <a:lstStyle/>
        <a:p>
          <a:endParaRPr lang="es-AR"/>
        </a:p>
      </dgm:t>
    </dgm:pt>
    <dgm:pt modelId="{974451FB-C002-4358-B8B7-1D8A567E8E65}">
      <dgm:prSet phldrT="[Texto]"/>
      <dgm:spPr/>
      <dgm:t>
        <a:bodyPr/>
        <a:lstStyle/>
        <a:p>
          <a:r>
            <a:rPr lang="es-MX" dirty="0"/>
            <a:t>Usos finales</a:t>
          </a:r>
          <a:endParaRPr lang="es-AR" dirty="0"/>
        </a:p>
      </dgm:t>
    </dgm:pt>
    <dgm:pt modelId="{CED37A6A-4A3D-4F3A-AAC4-88C2264F7C6C}" type="parTrans" cxnId="{26C7C62C-ABDC-495C-8D0F-2931499A112A}">
      <dgm:prSet/>
      <dgm:spPr/>
      <dgm:t>
        <a:bodyPr/>
        <a:lstStyle/>
        <a:p>
          <a:endParaRPr lang="es-AR"/>
        </a:p>
      </dgm:t>
    </dgm:pt>
    <dgm:pt modelId="{286539BC-61A3-4848-A4EF-0527431464C7}" type="sibTrans" cxnId="{26C7C62C-ABDC-495C-8D0F-2931499A112A}">
      <dgm:prSet/>
      <dgm:spPr/>
      <dgm:t>
        <a:bodyPr/>
        <a:lstStyle/>
        <a:p>
          <a:endParaRPr lang="es-AR"/>
        </a:p>
      </dgm:t>
    </dgm:pt>
    <dgm:pt modelId="{1CB7A288-C71F-45C1-9D8E-871B0A6288B0}">
      <dgm:prSet phldrT="[Texto]"/>
      <dgm:spPr/>
      <dgm:t>
        <a:bodyPr/>
        <a:lstStyle/>
        <a:p>
          <a:r>
            <a:rPr lang="es-MX" dirty="0"/>
            <a:t>Ubicación geográfica</a:t>
          </a:r>
          <a:endParaRPr lang="es-AR" dirty="0"/>
        </a:p>
      </dgm:t>
    </dgm:pt>
    <dgm:pt modelId="{3C6673D8-2641-4FF1-8311-8B03DEAF3F28}" type="parTrans" cxnId="{708AEA31-A165-47B7-8E36-97B8507C43E1}">
      <dgm:prSet/>
      <dgm:spPr/>
      <dgm:t>
        <a:bodyPr/>
        <a:lstStyle/>
        <a:p>
          <a:endParaRPr lang="es-AR"/>
        </a:p>
      </dgm:t>
    </dgm:pt>
    <dgm:pt modelId="{A5FA030D-2A3E-4235-9F14-44DC7DFC6899}" type="sibTrans" cxnId="{708AEA31-A165-47B7-8E36-97B8507C43E1}">
      <dgm:prSet/>
      <dgm:spPr/>
      <dgm:t>
        <a:bodyPr/>
        <a:lstStyle/>
        <a:p>
          <a:endParaRPr lang="es-AR"/>
        </a:p>
      </dgm:t>
    </dgm:pt>
    <dgm:pt modelId="{87A2D9D7-0D0B-4D1E-82DB-D8C2E0C8935B}">
      <dgm:prSet phldrT="[Texto]"/>
      <dgm:spPr/>
      <dgm:t>
        <a:bodyPr/>
        <a:lstStyle/>
        <a:p>
          <a:r>
            <a:rPr lang="es-MX" dirty="0"/>
            <a:t>En combinación con el clima exterior condicionan su comportamiento</a:t>
          </a:r>
          <a:endParaRPr lang="es-AR" dirty="0"/>
        </a:p>
      </dgm:t>
    </dgm:pt>
    <dgm:pt modelId="{908728A5-3CEB-4308-8026-01CA4899618C}" type="parTrans" cxnId="{D4E0CA9A-B452-4721-A02B-8445739D5657}">
      <dgm:prSet/>
      <dgm:spPr/>
      <dgm:t>
        <a:bodyPr/>
        <a:lstStyle/>
        <a:p>
          <a:endParaRPr lang="es-AR"/>
        </a:p>
      </dgm:t>
    </dgm:pt>
    <dgm:pt modelId="{EBADFF53-C9CF-4C12-9E6B-77932F97F0B1}" type="sibTrans" cxnId="{D4E0CA9A-B452-4721-A02B-8445739D5657}">
      <dgm:prSet/>
      <dgm:spPr/>
      <dgm:t>
        <a:bodyPr/>
        <a:lstStyle/>
        <a:p>
          <a:endParaRPr lang="es-AR"/>
        </a:p>
      </dgm:t>
    </dgm:pt>
    <dgm:pt modelId="{7DFD8BA6-25FC-4EB5-81EF-9E74D377174E}">
      <dgm:prSet phldrT="[Texto]"/>
      <dgm:spPr/>
      <dgm:t>
        <a:bodyPr/>
        <a:lstStyle/>
        <a:p>
          <a:r>
            <a:rPr lang="es-MX" dirty="0"/>
            <a:t>Orientación</a:t>
          </a:r>
          <a:endParaRPr lang="es-AR" dirty="0"/>
        </a:p>
      </dgm:t>
    </dgm:pt>
    <dgm:pt modelId="{866D2FAD-A2A1-49CA-9805-46353C6ECB5E}" type="parTrans" cxnId="{58B60767-9105-412B-8455-75E4B625AFB2}">
      <dgm:prSet/>
      <dgm:spPr/>
      <dgm:t>
        <a:bodyPr/>
        <a:lstStyle/>
        <a:p>
          <a:endParaRPr lang="es-AR"/>
        </a:p>
      </dgm:t>
    </dgm:pt>
    <dgm:pt modelId="{F8AD3287-50E8-451E-AC13-8A7BC2613576}" type="sibTrans" cxnId="{58B60767-9105-412B-8455-75E4B625AFB2}">
      <dgm:prSet/>
      <dgm:spPr/>
      <dgm:t>
        <a:bodyPr/>
        <a:lstStyle/>
        <a:p>
          <a:endParaRPr lang="es-AR"/>
        </a:p>
      </dgm:t>
    </dgm:pt>
    <dgm:pt modelId="{81494E4A-6212-4638-A5E6-D8F3D8C9E346}">
      <dgm:prSet phldrT="[Texto]"/>
      <dgm:spPr/>
      <dgm:t>
        <a:bodyPr/>
        <a:lstStyle/>
        <a:p>
          <a:r>
            <a:rPr lang="es-MX" dirty="0"/>
            <a:t>Materiales</a:t>
          </a:r>
          <a:endParaRPr lang="es-AR" dirty="0"/>
        </a:p>
      </dgm:t>
    </dgm:pt>
    <dgm:pt modelId="{1B369745-7B03-4608-AEFF-65015035DC51}" type="parTrans" cxnId="{B05C8066-D0A2-42F9-BDDB-B08547DE09C2}">
      <dgm:prSet/>
      <dgm:spPr/>
      <dgm:t>
        <a:bodyPr/>
        <a:lstStyle/>
        <a:p>
          <a:endParaRPr lang="es-AR"/>
        </a:p>
      </dgm:t>
    </dgm:pt>
    <dgm:pt modelId="{1E940CF8-F037-4654-AEB4-787E403BBB0B}" type="sibTrans" cxnId="{B05C8066-D0A2-42F9-BDDB-B08547DE09C2}">
      <dgm:prSet/>
      <dgm:spPr/>
      <dgm:t>
        <a:bodyPr/>
        <a:lstStyle/>
        <a:p>
          <a:endParaRPr lang="es-AR"/>
        </a:p>
      </dgm:t>
    </dgm:pt>
    <dgm:pt modelId="{66454F65-2B65-49AE-87EA-E1E2A564968A}">
      <dgm:prSet phldrT="[Texto]"/>
      <dgm:spPr/>
      <dgm:t>
        <a:bodyPr/>
        <a:lstStyle/>
        <a:p>
          <a:r>
            <a:rPr lang="es-MX" dirty="0"/>
            <a:t>Clima</a:t>
          </a:r>
          <a:endParaRPr lang="es-AR" dirty="0"/>
        </a:p>
      </dgm:t>
    </dgm:pt>
    <dgm:pt modelId="{406502F9-44F4-41FD-B6B7-589BC475DB0C}" type="parTrans" cxnId="{5F2A0525-C3F0-4890-A52F-BC6AB921E7B4}">
      <dgm:prSet/>
      <dgm:spPr/>
      <dgm:t>
        <a:bodyPr/>
        <a:lstStyle/>
        <a:p>
          <a:endParaRPr lang="es-AR"/>
        </a:p>
      </dgm:t>
    </dgm:pt>
    <dgm:pt modelId="{435ABF00-7FA3-4948-95AA-16F7110B058B}" type="sibTrans" cxnId="{5F2A0525-C3F0-4890-A52F-BC6AB921E7B4}">
      <dgm:prSet/>
      <dgm:spPr/>
      <dgm:t>
        <a:bodyPr/>
        <a:lstStyle/>
        <a:p>
          <a:endParaRPr lang="es-AR"/>
        </a:p>
      </dgm:t>
    </dgm:pt>
    <dgm:pt modelId="{8207DB80-D677-4CE4-A651-446D190BF30A}">
      <dgm:prSet phldrT="[Texto]"/>
      <dgm:spPr/>
      <dgm:t>
        <a:bodyPr/>
        <a:lstStyle/>
        <a:p>
          <a:r>
            <a:rPr lang="es-MX" dirty="0"/>
            <a:t>Residencial</a:t>
          </a:r>
          <a:endParaRPr lang="es-AR" dirty="0"/>
        </a:p>
      </dgm:t>
    </dgm:pt>
    <dgm:pt modelId="{065DBED4-C476-4A32-951D-5F1F561175E2}" type="parTrans" cxnId="{9257D00C-4230-4EC8-BB95-234778818D21}">
      <dgm:prSet/>
      <dgm:spPr/>
      <dgm:t>
        <a:bodyPr/>
        <a:lstStyle/>
        <a:p>
          <a:endParaRPr lang="es-AR"/>
        </a:p>
      </dgm:t>
    </dgm:pt>
    <dgm:pt modelId="{B8A201AB-087A-40C1-BF44-FD3FA1CFA896}" type="sibTrans" cxnId="{9257D00C-4230-4EC8-BB95-234778818D21}">
      <dgm:prSet/>
      <dgm:spPr/>
      <dgm:t>
        <a:bodyPr/>
        <a:lstStyle/>
        <a:p>
          <a:endParaRPr lang="es-AR"/>
        </a:p>
      </dgm:t>
    </dgm:pt>
    <dgm:pt modelId="{849A8266-FBEA-40AA-AFE6-3E8AE74397F2}">
      <dgm:prSet phldrT="[Texto]"/>
      <dgm:spPr/>
      <dgm:t>
        <a:bodyPr/>
        <a:lstStyle/>
        <a:p>
          <a:r>
            <a:rPr lang="es-MX" dirty="0"/>
            <a:t>Oficina</a:t>
          </a:r>
          <a:endParaRPr lang="es-AR" dirty="0"/>
        </a:p>
      </dgm:t>
    </dgm:pt>
    <dgm:pt modelId="{EB928223-543A-4AE1-AD4B-743D808B64CC}" type="parTrans" cxnId="{4E266CD1-F036-4734-9FFA-4D8AF1A4DD82}">
      <dgm:prSet/>
      <dgm:spPr/>
      <dgm:t>
        <a:bodyPr/>
        <a:lstStyle/>
        <a:p>
          <a:endParaRPr lang="es-AR"/>
        </a:p>
      </dgm:t>
    </dgm:pt>
    <dgm:pt modelId="{B3803DC3-0854-43B5-B953-7E8B01B52845}" type="sibTrans" cxnId="{4E266CD1-F036-4734-9FFA-4D8AF1A4DD82}">
      <dgm:prSet/>
      <dgm:spPr/>
      <dgm:t>
        <a:bodyPr/>
        <a:lstStyle/>
        <a:p>
          <a:endParaRPr lang="es-AR"/>
        </a:p>
      </dgm:t>
    </dgm:pt>
    <dgm:pt modelId="{B486EDBF-766F-4180-86AF-8ED6DEFB3C61}">
      <dgm:prSet phldrT="[Texto]"/>
      <dgm:spPr/>
      <dgm:t>
        <a:bodyPr/>
        <a:lstStyle/>
        <a:p>
          <a:r>
            <a:rPr lang="es-MX" dirty="0"/>
            <a:t>Educación</a:t>
          </a:r>
          <a:endParaRPr lang="es-AR" dirty="0"/>
        </a:p>
      </dgm:t>
    </dgm:pt>
    <dgm:pt modelId="{93EAC104-FB2B-4DE9-A0FF-C33DE31C03EB}" type="parTrans" cxnId="{F96AFE1C-9352-40EC-86B0-8301270B5FF9}">
      <dgm:prSet/>
      <dgm:spPr/>
      <dgm:t>
        <a:bodyPr/>
        <a:lstStyle/>
        <a:p>
          <a:endParaRPr lang="es-AR"/>
        </a:p>
      </dgm:t>
    </dgm:pt>
    <dgm:pt modelId="{FD0CDAE9-A8E6-4B8C-A7C0-EC5E6655C7B4}" type="sibTrans" cxnId="{F96AFE1C-9352-40EC-86B0-8301270B5FF9}">
      <dgm:prSet/>
      <dgm:spPr/>
      <dgm:t>
        <a:bodyPr/>
        <a:lstStyle/>
        <a:p>
          <a:endParaRPr lang="es-AR"/>
        </a:p>
      </dgm:t>
    </dgm:pt>
    <dgm:pt modelId="{DE0C8B6E-FFB4-4278-A4D5-D65CEC532710}">
      <dgm:prSet phldrT="[Texto]"/>
      <dgm:spPr/>
      <dgm:t>
        <a:bodyPr/>
        <a:lstStyle/>
        <a:p>
          <a:r>
            <a:rPr lang="es-MX" dirty="0"/>
            <a:t>Deportes etc.</a:t>
          </a:r>
          <a:endParaRPr lang="es-AR" dirty="0"/>
        </a:p>
      </dgm:t>
    </dgm:pt>
    <dgm:pt modelId="{B44A8C18-044E-4ABF-A870-52DF3DC71967}" type="parTrans" cxnId="{B06EC7F2-4AA3-47B0-A295-C08AB67EF1C5}">
      <dgm:prSet/>
      <dgm:spPr/>
      <dgm:t>
        <a:bodyPr/>
        <a:lstStyle/>
        <a:p>
          <a:endParaRPr lang="es-AR"/>
        </a:p>
      </dgm:t>
    </dgm:pt>
    <dgm:pt modelId="{C3966577-CCB8-4393-8EBD-DA874B3A0D52}" type="sibTrans" cxnId="{B06EC7F2-4AA3-47B0-A295-C08AB67EF1C5}">
      <dgm:prSet/>
      <dgm:spPr/>
      <dgm:t>
        <a:bodyPr/>
        <a:lstStyle/>
        <a:p>
          <a:endParaRPr lang="es-AR"/>
        </a:p>
      </dgm:t>
    </dgm:pt>
    <dgm:pt modelId="{26E97027-E6B6-4C49-8959-F315F7321BA7}">
      <dgm:prSet phldrT="[Texto]"/>
      <dgm:spPr/>
      <dgm:t>
        <a:bodyPr/>
        <a:lstStyle/>
        <a:p>
          <a:r>
            <a:rPr lang="es-MX" dirty="0"/>
            <a:t>Ventilación</a:t>
          </a:r>
          <a:endParaRPr lang="es-AR" dirty="0"/>
        </a:p>
      </dgm:t>
    </dgm:pt>
    <dgm:pt modelId="{B9387DF0-8DA9-4635-86CE-D1A7482A6344}" type="parTrans" cxnId="{FA967BDF-337F-475C-B40A-A3DA54E0781F}">
      <dgm:prSet/>
      <dgm:spPr/>
      <dgm:t>
        <a:bodyPr/>
        <a:lstStyle/>
        <a:p>
          <a:endParaRPr lang="es-AR"/>
        </a:p>
      </dgm:t>
    </dgm:pt>
    <dgm:pt modelId="{A15F2DF3-8887-4B9E-93A7-DC6F815ECBAC}" type="sibTrans" cxnId="{FA967BDF-337F-475C-B40A-A3DA54E0781F}">
      <dgm:prSet/>
      <dgm:spPr/>
      <dgm:t>
        <a:bodyPr/>
        <a:lstStyle/>
        <a:p>
          <a:endParaRPr lang="es-AR"/>
        </a:p>
      </dgm:t>
    </dgm:pt>
    <dgm:pt modelId="{38BEB814-6DE6-4C8F-AF4F-F74C849C9E77}">
      <dgm:prSet phldrT="[Texto]"/>
      <dgm:spPr/>
      <dgm:t>
        <a:bodyPr/>
        <a:lstStyle/>
        <a:p>
          <a:r>
            <a:rPr lang="es-MX" dirty="0"/>
            <a:t>HVAC</a:t>
          </a:r>
          <a:endParaRPr lang="es-AR" dirty="0"/>
        </a:p>
      </dgm:t>
    </dgm:pt>
    <dgm:pt modelId="{CB6885CC-20CE-48BB-B6FE-F6FD6A323976}" type="parTrans" cxnId="{D4C85E12-3BDD-478B-AEE9-B7C2A05513F0}">
      <dgm:prSet/>
      <dgm:spPr/>
      <dgm:t>
        <a:bodyPr/>
        <a:lstStyle/>
        <a:p>
          <a:endParaRPr lang="es-AR"/>
        </a:p>
      </dgm:t>
    </dgm:pt>
    <dgm:pt modelId="{0D8FFB15-7832-41D0-A389-C3EE477EE45A}" type="sibTrans" cxnId="{D4C85E12-3BDD-478B-AEE9-B7C2A05513F0}">
      <dgm:prSet/>
      <dgm:spPr/>
      <dgm:t>
        <a:bodyPr/>
        <a:lstStyle/>
        <a:p>
          <a:endParaRPr lang="es-AR"/>
        </a:p>
      </dgm:t>
    </dgm:pt>
    <dgm:pt modelId="{5ACEDAB9-83EF-4957-952D-EC9411DB5BAE}">
      <dgm:prSet phldrT="[Texto]"/>
      <dgm:spPr/>
      <dgm:t>
        <a:bodyPr/>
        <a:lstStyle/>
        <a:p>
          <a:r>
            <a:rPr lang="es-MX" dirty="0"/>
            <a:t>Iluminación  </a:t>
          </a:r>
          <a:endParaRPr lang="es-AR" dirty="0"/>
        </a:p>
      </dgm:t>
    </dgm:pt>
    <dgm:pt modelId="{B77A4A95-0080-48BA-B4F5-3477DCEC8199}" type="parTrans" cxnId="{99015187-4107-4280-AADA-CB25B80216F9}">
      <dgm:prSet/>
      <dgm:spPr/>
      <dgm:t>
        <a:bodyPr/>
        <a:lstStyle/>
        <a:p>
          <a:endParaRPr lang="es-AR"/>
        </a:p>
      </dgm:t>
    </dgm:pt>
    <dgm:pt modelId="{205EABE8-BE4C-4059-B6FC-D3A136ADD4E7}" type="sibTrans" cxnId="{99015187-4107-4280-AADA-CB25B80216F9}">
      <dgm:prSet/>
      <dgm:spPr/>
      <dgm:t>
        <a:bodyPr/>
        <a:lstStyle/>
        <a:p>
          <a:endParaRPr lang="es-AR"/>
        </a:p>
      </dgm:t>
    </dgm:pt>
    <dgm:pt modelId="{AC819C88-AC7E-4F31-A304-CA4858E67BFC}" type="pres">
      <dgm:prSet presAssocID="{D35AFF4B-769B-46B0-8777-AFBDEB9530D5}" presName="Name0" presStyleCnt="0">
        <dgm:presLayoutVars>
          <dgm:chMax val="4"/>
          <dgm:resizeHandles val="exact"/>
        </dgm:presLayoutVars>
      </dgm:prSet>
      <dgm:spPr/>
    </dgm:pt>
    <dgm:pt modelId="{1FF7D4D0-9557-4EB7-B946-7DEAF37681C8}" type="pres">
      <dgm:prSet presAssocID="{D35AFF4B-769B-46B0-8777-AFBDEB9530D5}" presName="ellipse" presStyleLbl="trBgShp" presStyleIdx="0" presStyleCnt="1"/>
      <dgm:spPr/>
    </dgm:pt>
    <dgm:pt modelId="{C67E0A99-61E2-4705-890C-0BFFD30EA9C3}" type="pres">
      <dgm:prSet presAssocID="{D35AFF4B-769B-46B0-8777-AFBDEB9530D5}" presName="arrow1" presStyleLbl="fgShp" presStyleIdx="0" presStyleCnt="1"/>
      <dgm:spPr/>
    </dgm:pt>
    <dgm:pt modelId="{8985D76A-FCB1-4A26-8B17-C39BEC5BD2D3}" type="pres">
      <dgm:prSet presAssocID="{D35AFF4B-769B-46B0-8777-AFBDEB9530D5}" presName="rectangle" presStyleLbl="revTx" presStyleIdx="0" presStyleCnt="1">
        <dgm:presLayoutVars>
          <dgm:bulletEnabled val="1"/>
        </dgm:presLayoutVars>
      </dgm:prSet>
      <dgm:spPr/>
    </dgm:pt>
    <dgm:pt modelId="{FA21264F-5E86-4AF4-8A63-86ECCE6AF028}" type="pres">
      <dgm:prSet presAssocID="{974451FB-C002-4358-B8B7-1D8A567E8E65}" presName="item1" presStyleLbl="node1" presStyleIdx="0" presStyleCnt="3">
        <dgm:presLayoutVars>
          <dgm:bulletEnabled val="1"/>
        </dgm:presLayoutVars>
      </dgm:prSet>
      <dgm:spPr/>
    </dgm:pt>
    <dgm:pt modelId="{057C0008-A4A4-4F6F-B886-9DC23577A3F4}" type="pres">
      <dgm:prSet presAssocID="{1CB7A288-C71F-45C1-9D8E-871B0A6288B0}" presName="item2" presStyleLbl="node1" presStyleIdx="1" presStyleCnt="3">
        <dgm:presLayoutVars>
          <dgm:bulletEnabled val="1"/>
        </dgm:presLayoutVars>
      </dgm:prSet>
      <dgm:spPr/>
    </dgm:pt>
    <dgm:pt modelId="{C33A4ED1-E289-46BD-A4EA-8C42EA9B7679}" type="pres">
      <dgm:prSet presAssocID="{87A2D9D7-0D0B-4D1E-82DB-D8C2E0C8935B}" presName="item3" presStyleLbl="node1" presStyleIdx="2" presStyleCnt="3">
        <dgm:presLayoutVars>
          <dgm:bulletEnabled val="1"/>
        </dgm:presLayoutVars>
      </dgm:prSet>
      <dgm:spPr/>
    </dgm:pt>
    <dgm:pt modelId="{A3727D81-87E4-40AC-88C9-A131B2455439}" type="pres">
      <dgm:prSet presAssocID="{D35AFF4B-769B-46B0-8777-AFBDEB9530D5}" presName="funnel" presStyleLbl="trAlignAcc1" presStyleIdx="0" presStyleCnt="1"/>
      <dgm:spPr/>
    </dgm:pt>
  </dgm:ptLst>
  <dgm:cxnLst>
    <dgm:cxn modelId="{65AA7403-63C6-4EE4-991C-75F392BA137D}" type="presOf" srcId="{87A2D9D7-0D0B-4D1E-82DB-D8C2E0C8935B}" destId="{8985D76A-FCB1-4A26-8B17-C39BEC5BD2D3}" srcOrd="0" destOrd="0" presId="urn:microsoft.com/office/officeart/2005/8/layout/funnel1"/>
    <dgm:cxn modelId="{493CE806-4397-49A4-A4ED-D7DFB41FC7BC}" type="presOf" srcId="{38BEB814-6DE6-4C8F-AF4F-F74C849C9E77}" destId="{C33A4ED1-E289-46BD-A4EA-8C42EA9B7679}" srcOrd="0" destOrd="3" presId="urn:microsoft.com/office/officeart/2005/8/layout/funnel1"/>
    <dgm:cxn modelId="{9257D00C-4230-4EC8-BB95-234778818D21}" srcId="{974451FB-C002-4358-B8B7-1D8A567E8E65}" destId="{8207DB80-D677-4CE4-A651-446D190BF30A}" srcOrd="0" destOrd="0" parTransId="{065DBED4-C476-4A32-951D-5F1F561175E2}" sibTransId="{B8A201AB-087A-40C1-BF44-FD3FA1CFA896}"/>
    <dgm:cxn modelId="{D4C85E12-3BDD-478B-AEE9-B7C2A05513F0}" srcId="{6CD93A57-96E0-46A7-A289-75900EE22A8C}" destId="{38BEB814-6DE6-4C8F-AF4F-F74C849C9E77}" srcOrd="2" destOrd="0" parTransId="{CB6885CC-20CE-48BB-B6FE-F6FD6A323976}" sibTransId="{0D8FFB15-7832-41D0-A389-C3EE477EE45A}"/>
    <dgm:cxn modelId="{EF72E414-7FAA-4BEC-8E2B-7BC39C092D67}" type="presOf" srcId="{974451FB-C002-4358-B8B7-1D8A567E8E65}" destId="{057C0008-A4A4-4F6F-B886-9DC23577A3F4}" srcOrd="0" destOrd="0" presId="urn:microsoft.com/office/officeart/2005/8/layout/funnel1"/>
    <dgm:cxn modelId="{F96AFE1C-9352-40EC-86B0-8301270B5FF9}" srcId="{974451FB-C002-4358-B8B7-1D8A567E8E65}" destId="{B486EDBF-766F-4180-86AF-8ED6DEFB3C61}" srcOrd="2" destOrd="0" parTransId="{93EAC104-FB2B-4DE9-A0FF-C33DE31C03EB}" sibTransId="{FD0CDAE9-A8E6-4B8C-A7C0-EC5E6655C7B4}"/>
    <dgm:cxn modelId="{1974C121-64D6-48A1-B14F-0F1BA24D11F7}" type="presOf" srcId="{6CD93A57-96E0-46A7-A289-75900EE22A8C}" destId="{C33A4ED1-E289-46BD-A4EA-8C42EA9B7679}" srcOrd="0" destOrd="0" presId="urn:microsoft.com/office/officeart/2005/8/layout/funnel1"/>
    <dgm:cxn modelId="{5F2A0525-C3F0-4890-A52F-BC6AB921E7B4}" srcId="{1CB7A288-C71F-45C1-9D8E-871B0A6288B0}" destId="{66454F65-2B65-49AE-87EA-E1E2A564968A}" srcOrd="1" destOrd="0" parTransId="{406502F9-44F4-41FD-B6B7-589BC475DB0C}" sibTransId="{435ABF00-7FA3-4948-95AA-16F7110B058B}"/>
    <dgm:cxn modelId="{26C7C62C-ABDC-495C-8D0F-2931499A112A}" srcId="{D35AFF4B-769B-46B0-8777-AFBDEB9530D5}" destId="{974451FB-C002-4358-B8B7-1D8A567E8E65}" srcOrd="1" destOrd="0" parTransId="{CED37A6A-4A3D-4F3A-AAC4-88C2264F7C6C}" sibTransId="{286539BC-61A3-4848-A4EF-0527431464C7}"/>
    <dgm:cxn modelId="{708AEA31-A165-47B7-8E36-97B8507C43E1}" srcId="{D35AFF4B-769B-46B0-8777-AFBDEB9530D5}" destId="{1CB7A288-C71F-45C1-9D8E-871B0A6288B0}" srcOrd="2" destOrd="0" parTransId="{3C6673D8-2641-4FF1-8311-8B03DEAF3F28}" sibTransId="{A5FA030D-2A3E-4235-9F14-44DC7DFC6899}"/>
    <dgm:cxn modelId="{5C878933-D89D-4288-B2AB-7AADB7BE6CA3}" type="presOf" srcId="{26E97027-E6B6-4C49-8959-F315F7321BA7}" destId="{C33A4ED1-E289-46BD-A4EA-8C42EA9B7679}" srcOrd="0" destOrd="2" presId="urn:microsoft.com/office/officeart/2005/8/layout/funnel1"/>
    <dgm:cxn modelId="{AC51BE37-5D1C-4A67-AC9F-A31CBCA659F5}" type="presOf" srcId="{DE0C8B6E-FFB4-4278-A4D5-D65CEC532710}" destId="{057C0008-A4A4-4F6F-B886-9DC23577A3F4}" srcOrd="0" destOrd="4" presId="urn:microsoft.com/office/officeart/2005/8/layout/funnel1"/>
    <dgm:cxn modelId="{BE78C861-A030-4CD1-A224-D16ECB3023AB}" type="presOf" srcId="{7DFD8BA6-25FC-4EB5-81EF-9E74D377174E}" destId="{FA21264F-5E86-4AF4-8A63-86ECCE6AF028}" srcOrd="0" destOrd="1" presId="urn:microsoft.com/office/officeart/2005/8/layout/funnel1"/>
    <dgm:cxn modelId="{B05C8066-D0A2-42F9-BDDB-B08547DE09C2}" srcId="{6CD93A57-96E0-46A7-A289-75900EE22A8C}" destId="{81494E4A-6212-4638-A5E6-D8F3D8C9E346}" srcOrd="0" destOrd="0" parTransId="{1B369745-7B03-4608-AEFF-65015035DC51}" sibTransId="{1E940CF8-F037-4654-AEB4-787E403BBB0B}"/>
    <dgm:cxn modelId="{58B60767-9105-412B-8455-75E4B625AFB2}" srcId="{1CB7A288-C71F-45C1-9D8E-871B0A6288B0}" destId="{7DFD8BA6-25FC-4EB5-81EF-9E74D377174E}" srcOrd="0" destOrd="0" parTransId="{866D2FAD-A2A1-49CA-9805-46353C6ECB5E}" sibTransId="{F8AD3287-50E8-451E-AC13-8A7BC2613576}"/>
    <dgm:cxn modelId="{E3D1C46B-0B2B-4E04-8AD7-283B986318F8}" type="presOf" srcId="{5ACEDAB9-83EF-4957-952D-EC9411DB5BAE}" destId="{C33A4ED1-E289-46BD-A4EA-8C42EA9B7679}" srcOrd="0" destOrd="4" presId="urn:microsoft.com/office/officeart/2005/8/layout/funnel1"/>
    <dgm:cxn modelId="{5A11F76B-4ED6-4F44-A71E-87695437DD51}" type="presOf" srcId="{B486EDBF-766F-4180-86AF-8ED6DEFB3C61}" destId="{057C0008-A4A4-4F6F-B886-9DC23577A3F4}" srcOrd="0" destOrd="3" presId="urn:microsoft.com/office/officeart/2005/8/layout/funnel1"/>
    <dgm:cxn modelId="{1D62426C-9862-4A54-8F8E-C1C6B0529540}" type="presOf" srcId="{81494E4A-6212-4638-A5E6-D8F3D8C9E346}" destId="{C33A4ED1-E289-46BD-A4EA-8C42EA9B7679}" srcOrd="0" destOrd="1" presId="urn:microsoft.com/office/officeart/2005/8/layout/funnel1"/>
    <dgm:cxn modelId="{FD1FC96D-E0BC-4DED-BAE7-3341A1E7C6FD}" type="presOf" srcId="{8207DB80-D677-4CE4-A651-446D190BF30A}" destId="{057C0008-A4A4-4F6F-B886-9DC23577A3F4}" srcOrd="0" destOrd="1" presId="urn:microsoft.com/office/officeart/2005/8/layout/funnel1"/>
    <dgm:cxn modelId="{08502759-98DF-49E8-81BB-3BE13F26FF7A}" type="presOf" srcId="{1CB7A288-C71F-45C1-9D8E-871B0A6288B0}" destId="{FA21264F-5E86-4AF4-8A63-86ECCE6AF028}" srcOrd="0" destOrd="0" presId="urn:microsoft.com/office/officeart/2005/8/layout/funnel1"/>
    <dgm:cxn modelId="{01773779-98B4-4E41-B7C3-D07B503DD3E6}" type="presOf" srcId="{D35AFF4B-769B-46B0-8777-AFBDEB9530D5}" destId="{AC819C88-AC7E-4F31-A304-CA4858E67BFC}" srcOrd="0" destOrd="0" presId="urn:microsoft.com/office/officeart/2005/8/layout/funnel1"/>
    <dgm:cxn modelId="{B2DB9184-C2FA-41C6-B402-2969DF321CBD}" type="presOf" srcId="{849A8266-FBEA-40AA-AFE6-3E8AE74397F2}" destId="{057C0008-A4A4-4F6F-B886-9DC23577A3F4}" srcOrd="0" destOrd="2" presId="urn:microsoft.com/office/officeart/2005/8/layout/funnel1"/>
    <dgm:cxn modelId="{99015187-4107-4280-AADA-CB25B80216F9}" srcId="{6CD93A57-96E0-46A7-A289-75900EE22A8C}" destId="{5ACEDAB9-83EF-4957-952D-EC9411DB5BAE}" srcOrd="3" destOrd="0" parTransId="{B77A4A95-0080-48BA-B4F5-3477DCEC8199}" sibTransId="{205EABE8-BE4C-4059-B6FC-D3A136ADD4E7}"/>
    <dgm:cxn modelId="{1B36AC94-392D-46E3-B3D6-14A2B9B74344}" srcId="{D35AFF4B-769B-46B0-8777-AFBDEB9530D5}" destId="{6CD93A57-96E0-46A7-A289-75900EE22A8C}" srcOrd="0" destOrd="0" parTransId="{45ABEB0A-06D4-43DB-8FF1-6E7175473CC8}" sibTransId="{A23E2A6A-72DF-4312-8AF3-35C85D9B669F}"/>
    <dgm:cxn modelId="{D4E0CA9A-B452-4721-A02B-8445739D5657}" srcId="{D35AFF4B-769B-46B0-8777-AFBDEB9530D5}" destId="{87A2D9D7-0D0B-4D1E-82DB-D8C2E0C8935B}" srcOrd="3" destOrd="0" parTransId="{908728A5-3CEB-4308-8026-01CA4899618C}" sibTransId="{EBADFF53-C9CF-4C12-9E6B-77932F97F0B1}"/>
    <dgm:cxn modelId="{324AC0B7-BBDA-47B1-8920-BC88ACC5FB6F}" type="presOf" srcId="{66454F65-2B65-49AE-87EA-E1E2A564968A}" destId="{FA21264F-5E86-4AF4-8A63-86ECCE6AF028}" srcOrd="0" destOrd="2" presId="urn:microsoft.com/office/officeart/2005/8/layout/funnel1"/>
    <dgm:cxn modelId="{4E266CD1-F036-4734-9FFA-4D8AF1A4DD82}" srcId="{974451FB-C002-4358-B8B7-1D8A567E8E65}" destId="{849A8266-FBEA-40AA-AFE6-3E8AE74397F2}" srcOrd="1" destOrd="0" parTransId="{EB928223-543A-4AE1-AD4B-743D808B64CC}" sibTransId="{B3803DC3-0854-43B5-B953-7E8B01B52845}"/>
    <dgm:cxn modelId="{FA967BDF-337F-475C-B40A-A3DA54E0781F}" srcId="{6CD93A57-96E0-46A7-A289-75900EE22A8C}" destId="{26E97027-E6B6-4C49-8959-F315F7321BA7}" srcOrd="1" destOrd="0" parTransId="{B9387DF0-8DA9-4635-86CE-D1A7482A6344}" sibTransId="{A15F2DF3-8887-4B9E-93A7-DC6F815ECBAC}"/>
    <dgm:cxn modelId="{B06EC7F2-4AA3-47B0-A295-C08AB67EF1C5}" srcId="{974451FB-C002-4358-B8B7-1D8A567E8E65}" destId="{DE0C8B6E-FFB4-4278-A4D5-D65CEC532710}" srcOrd="3" destOrd="0" parTransId="{B44A8C18-044E-4ABF-A870-52DF3DC71967}" sibTransId="{C3966577-CCB8-4393-8EBD-DA874B3A0D52}"/>
    <dgm:cxn modelId="{DD10A6D8-BE5F-4E5D-AED7-B166F96975BD}" type="presParOf" srcId="{AC819C88-AC7E-4F31-A304-CA4858E67BFC}" destId="{1FF7D4D0-9557-4EB7-B946-7DEAF37681C8}" srcOrd="0" destOrd="0" presId="urn:microsoft.com/office/officeart/2005/8/layout/funnel1"/>
    <dgm:cxn modelId="{B3234698-EEAA-472B-99C1-6FDE70C9FC16}" type="presParOf" srcId="{AC819C88-AC7E-4F31-A304-CA4858E67BFC}" destId="{C67E0A99-61E2-4705-890C-0BFFD30EA9C3}" srcOrd="1" destOrd="0" presId="urn:microsoft.com/office/officeart/2005/8/layout/funnel1"/>
    <dgm:cxn modelId="{960A28D3-ACED-4942-AED2-F2AA0C727B8B}" type="presParOf" srcId="{AC819C88-AC7E-4F31-A304-CA4858E67BFC}" destId="{8985D76A-FCB1-4A26-8B17-C39BEC5BD2D3}" srcOrd="2" destOrd="0" presId="urn:microsoft.com/office/officeart/2005/8/layout/funnel1"/>
    <dgm:cxn modelId="{6663087B-4D40-4131-8298-84D53BF967C3}" type="presParOf" srcId="{AC819C88-AC7E-4F31-A304-CA4858E67BFC}" destId="{FA21264F-5E86-4AF4-8A63-86ECCE6AF028}" srcOrd="3" destOrd="0" presId="urn:microsoft.com/office/officeart/2005/8/layout/funnel1"/>
    <dgm:cxn modelId="{E873BAF4-6C4F-43C3-9994-736068472E29}" type="presParOf" srcId="{AC819C88-AC7E-4F31-A304-CA4858E67BFC}" destId="{057C0008-A4A4-4F6F-B886-9DC23577A3F4}" srcOrd="4" destOrd="0" presId="urn:microsoft.com/office/officeart/2005/8/layout/funnel1"/>
    <dgm:cxn modelId="{3D7EC371-E407-4D16-9C76-51E1882D4BC7}" type="presParOf" srcId="{AC819C88-AC7E-4F31-A304-CA4858E67BFC}" destId="{C33A4ED1-E289-46BD-A4EA-8C42EA9B7679}" srcOrd="5" destOrd="0" presId="urn:microsoft.com/office/officeart/2005/8/layout/funnel1"/>
    <dgm:cxn modelId="{38D2C88A-F1CE-4292-A0D7-9B5D26B4D3F5}" type="presParOf" srcId="{AC819C88-AC7E-4F31-A304-CA4858E67BFC}" destId="{A3727D81-87E4-40AC-88C9-A131B245543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B99FF-2460-4481-B8B4-70EFAF4172F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AR"/>
        </a:p>
      </dgm:t>
    </dgm:pt>
    <dgm:pt modelId="{4D6C9FF8-7D3D-44CE-AE9C-710D11D25CCE}">
      <dgm:prSet phldrT="[Texto]"/>
      <dgm:spPr>
        <a:solidFill>
          <a:srgbClr val="F91C05">
            <a:alpha val="90000"/>
          </a:srgbClr>
        </a:solidFill>
      </dgm:spPr>
      <dgm:t>
        <a:bodyPr/>
        <a:lstStyle/>
        <a:p>
          <a:r>
            <a:rPr lang="es-MX" dirty="0"/>
            <a:t>INTERIOR</a:t>
          </a:r>
          <a:endParaRPr lang="es-AR" dirty="0"/>
        </a:p>
      </dgm:t>
    </dgm:pt>
    <dgm:pt modelId="{D8A145EE-62F2-4658-96BB-628CF87525A5}" type="parTrans" cxnId="{C1C5DC2F-E6DE-41D1-B87D-6F449097596D}">
      <dgm:prSet/>
      <dgm:spPr/>
      <dgm:t>
        <a:bodyPr/>
        <a:lstStyle/>
        <a:p>
          <a:endParaRPr lang="es-AR"/>
        </a:p>
      </dgm:t>
    </dgm:pt>
    <dgm:pt modelId="{589AB6B9-C8C4-44EA-A785-EFE2FBF2EE40}" type="sibTrans" cxnId="{C1C5DC2F-E6DE-41D1-B87D-6F449097596D}">
      <dgm:prSet/>
      <dgm:spPr/>
      <dgm:t>
        <a:bodyPr/>
        <a:lstStyle/>
        <a:p>
          <a:endParaRPr lang="es-AR"/>
        </a:p>
      </dgm:t>
    </dgm:pt>
    <dgm:pt modelId="{A356EDF2-4733-4FE7-BEF2-48261D9833CB}">
      <dgm:prSet phldrT="[Texto]"/>
      <dgm:spPr/>
      <dgm:t>
        <a:bodyPr/>
        <a:lstStyle/>
        <a:p>
          <a:r>
            <a:rPr lang="es-MX" dirty="0"/>
            <a:t>PERSONAS</a:t>
          </a:r>
          <a:endParaRPr lang="es-AR" dirty="0"/>
        </a:p>
      </dgm:t>
    </dgm:pt>
    <dgm:pt modelId="{AD967B46-98E4-4D54-A08E-352013B75010}" type="parTrans" cxnId="{35200CB7-AD23-42A2-B231-86E86B1CFFE0}">
      <dgm:prSet/>
      <dgm:spPr/>
      <dgm:t>
        <a:bodyPr/>
        <a:lstStyle/>
        <a:p>
          <a:endParaRPr lang="es-AR"/>
        </a:p>
      </dgm:t>
    </dgm:pt>
    <dgm:pt modelId="{D146A6D4-9289-4421-B11D-24E9BB092D6B}" type="sibTrans" cxnId="{35200CB7-AD23-42A2-B231-86E86B1CFFE0}">
      <dgm:prSet/>
      <dgm:spPr/>
      <dgm:t>
        <a:bodyPr/>
        <a:lstStyle/>
        <a:p>
          <a:endParaRPr lang="es-AR"/>
        </a:p>
      </dgm:t>
    </dgm:pt>
    <dgm:pt modelId="{8E853649-4716-4B60-88DF-86E4F5C66E8A}">
      <dgm:prSet phldrT="[Texto]"/>
      <dgm:spPr/>
      <dgm:t>
        <a:bodyPr/>
        <a:lstStyle/>
        <a:p>
          <a:r>
            <a:rPr lang="es-MX" dirty="0"/>
            <a:t>MUEBLES - DIVISIONES</a:t>
          </a:r>
          <a:endParaRPr lang="es-AR" dirty="0"/>
        </a:p>
      </dgm:t>
    </dgm:pt>
    <dgm:pt modelId="{7308E951-A207-4427-8ECE-B9A83DD5D6A0}" type="parTrans" cxnId="{91C374D6-8EFA-4B01-BCBF-CE491127EE79}">
      <dgm:prSet/>
      <dgm:spPr/>
      <dgm:t>
        <a:bodyPr/>
        <a:lstStyle/>
        <a:p>
          <a:endParaRPr lang="es-AR"/>
        </a:p>
      </dgm:t>
    </dgm:pt>
    <dgm:pt modelId="{5DA970EC-654A-492F-AD3D-D4F3E31DF1AD}" type="sibTrans" cxnId="{91C374D6-8EFA-4B01-BCBF-CE491127EE79}">
      <dgm:prSet/>
      <dgm:spPr/>
      <dgm:t>
        <a:bodyPr/>
        <a:lstStyle/>
        <a:p>
          <a:endParaRPr lang="es-AR"/>
        </a:p>
      </dgm:t>
    </dgm:pt>
    <dgm:pt modelId="{C0A44942-F06B-4F2A-BFFC-8E4B8E969F55}">
      <dgm:prSet phldrT="[Texto]"/>
      <dgm:spPr>
        <a:solidFill>
          <a:srgbClr val="F91C05">
            <a:alpha val="90000"/>
          </a:srgbClr>
        </a:solidFill>
      </dgm:spPr>
      <dgm:t>
        <a:bodyPr/>
        <a:lstStyle/>
        <a:p>
          <a:r>
            <a:rPr lang="es-MX" dirty="0"/>
            <a:t>PIEL ó ENVOLVENTE</a:t>
          </a:r>
          <a:endParaRPr lang="es-AR" dirty="0"/>
        </a:p>
      </dgm:t>
    </dgm:pt>
    <dgm:pt modelId="{6962EAF4-7B92-49F0-B2A6-1EED96D4F380}" type="parTrans" cxnId="{E84FE3CE-D559-4666-84FD-F22FE47C4DBF}">
      <dgm:prSet/>
      <dgm:spPr/>
      <dgm:t>
        <a:bodyPr/>
        <a:lstStyle/>
        <a:p>
          <a:endParaRPr lang="es-AR"/>
        </a:p>
      </dgm:t>
    </dgm:pt>
    <dgm:pt modelId="{B516A24F-E556-4D56-B7DC-E8E446D3AF03}" type="sibTrans" cxnId="{E84FE3CE-D559-4666-84FD-F22FE47C4DBF}">
      <dgm:prSet/>
      <dgm:spPr/>
      <dgm:t>
        <a:bodyPr/>
        <a:lstStyle/>
        <a:p>
          <a:endParaRPr lang="es-AR"/>
        </a:p>
      </dgm:t>
    </dgm:pt>
    <dgm:pt modelId="{598DB4A4-0BD1-4832-8AB3-CEEF1A5CB1AB}">
      <dgm:prSet phldrT="[Texto]"/>
      <dgm:spPr/>
      <dgm:t>
        <a:bodyPr/>
        <a:lstStyle/>
        <a:p>
          <a:r>
            <a:rPr lang="es-MX" dirty="0"/>
            <a:t>PISOS</a:t>
          </a:r>
          <a:endParaRPr lang="es-AR" dirty="0"/>
        </a:p>
      </dgm:t>
    </dgm:pt>
    <dgm:pt modelId="{EF617704-658F-450E-B41D-9B15E0463AD7}" type="parTrans" cxnId="{67DEEC3E-CABC-4B0B-B2C2-AABCAD9096FB}">
      <dgm:prSet/>
      <dgm:spPr/>
      <dgm:t>
        <a:bodyPr/>
        <a:lstStyle/>
        <a:p>
          <a:endParaRPr lang="es-AR"/>
        </a:p>
      </dgm:t>
    </dgm:pt>
    <dgm:pt modelId="{ECF7A86D-0CF1-4CA8-B268-D6F0E860D64C}" type="sibTrans" cxnId="{67DEEC3E-CABC-4B0B-B2C2-AABCAD9096FB}">
      <dgm:prSet/>
      <dgm:spPr/>
      <dgm:t>
        <a:bodyPr/>
        <a:lstStyle/>
        <a:p>
          <a:endParaRPr lang="es-AR"/>
        </a:p>
      </dgm:t>
    </dgm:pt>
    <dgm:pt modelId="{E2FD0AB4-0791-4A58-9EFE-2AEB5D17B414}">
      <dgm:prSet phldrT="[Texto]"/>
      <dgm:spPr/>
      <dgm:t>
        <a:bodyPr/>
        <a:lstStyle/>
        <a:p>
          <a:r>
            <a:rPr lang="es-MX" dirty="0"/>
            <a:t>TECHOS</a:t>
          </a:r>
          <a:endParaRPr lang="es-AR" dirty="0"/>
        </a:p>
      </dgm:t>
    </dgm:pt>
    <dgm:pt modelId="{D3E7C352-6BEB-4559-9A73-1022BC4080AB}" type="parTrans" cxnId="{7A2674C2-0D6C-4A7E-B242-5E68D231061D}">
      <dgm:prSet/>
      <dgm:spPr/>
      <dgm:t>
        <a:bodyPr/>
        <a:lstStyle/>
        <a:p>
          <a:endParaRPr lang="es-AR"/>
        </a:p>
      </dgm:t>
    </dgm:pt>
    <dgm:pt modelId="{2DF1D0CA-D6AD-44B3-8A6C-7E63E910C58B}" type="sibTrans" cxnId="{7A2674C2-0D6C-4A7E-B242-5E68D231061D}">
      <dgm:prSet/>
      <dgm:spPr/>
      <dgm:t>
        <a:bodyPr/>
        <a:lstStyle/>
        <a:p>
          <a:endParaRPr lang="es-AR"/>
        </a:p>
      </dgm:t>
    </dgm:pt>
    <dgm:pt modelId="{AF17C4AE-D9FE-4944-A700-0C35D9F650BF}">
      <dgm:prSet phldrT="[Texto]"/>
      <dgm:spPr/>
      <dgm:t>
        <a:bodyPr/>
        <a:lstStyle/>
        <a:p>
          <a:r>
            <a:rPr lang="es-MX" dirty="0"/>
            <a:t>MUROS</a:t>
          </a:r>
          <a:endParaRPr lang="es-AR" dirty="0"/>
        </a:p>
      </dgm:t>
    </dgm:pt>
    <dgm:pt modelId="{E695CB3F-3206-45E9-ACE8-25D4E93A393B}" type="parTrans" cxnId="{19528811-11B9-480F-ACD6-6C0FAAD86D39}">
      <dgm:prSet/>
      <dgm:spPr/>
      <dgm:t>
        <a:bodyPr/>
        <a:lstStyle/>
        <a:p>
          <a:endParaRPr lang="es-AR"/>
        </a:p>
      </dgm:t>
    </dgm:pt>
    <dgm:pt modelId="{DE1EA8D2-F2E3-40E3-9A3A-51C315B37B9B}" type="sibTrans" cxnId="{19528811-11B9-480F-ACD6-6C0FAAD86D39}">
      <dgm:prSet/>
      <dgm:spPr/>
      <dgm:t>
        <a:bodyPr/>
        <a:lstStyle/>
        <a:p>
          <a:endParaRPr lang="es-AR"/>
        </a:p>
      </dgm:t>
    </dgm:pt>
    <dgm:pt modelId="{01294206-E125-40D9-AF31-1D1D7D828990}">
      <dgm:prSet phldrT="[Texto]"/>
      <dgm:spPr>
        <a:solidFill>
          <a:schemeClr val="accent1">
            <a:alpha val="90000"/>
          </a:schemeClr>
        </a:solidFill>
      </dgm:spPr>
      <dgm:t>
        <a:bodyPr/>
        <a:lstStyle/>
        <a:p>
          <a:r>
            <a:rPr lang="es-AR" dirty="0"/>
            <a:t>EQUIPOS</a:t>
          </a:r>
        </a:p>
      </dgm:t>
    </dgm:pt>
    <dgm:pt modelId="{9C9EC560-9988-4757-89D3-C94C2FAEA2FA}" type="parTrans" cxnId="{1A92405C-F51D-4DDF-918A-C76C79344557}">
      <dgm:prSet/>
      <dgm:spPr/>
      <dgm:t>
        <a:bodyPr/>
        <a:lstStyle/>
        <a:p>
          <a:endParaRPr lang="es-ES"/>
        </a:p>
      </dgm:t>
    </dgm:pt>
    <dgm:pt modelId="{141FA03F-ED22-4A2E-B42A-48BA1B791067}" type="sibTrans" cxnId="{1A92405C-F51D-4DDF-918A-C76C79344557}">
      <dgm:prSet/>
      <dgm:spPr/>
      <dgm:t>
        <a:bodyPr/>
        <a:lstStyle/>
        <a:p>
          <a:endParaRPr lang="es-ES"/>
        </a:p>
      </dgm:t>
    </dgm:pt>
    <dgm:pt modelId="{2A3232DD-A588-4CE8-9F13-FDBBDDF15860}" type="pres">
      <dgm:prSet presAssocID="{606B99FF-2460-4481-B8B4-70EFAF4172FD}" presName="outerComposite" presStyleCnt="0">
        <dgm:presLayoutVars>
          <dgm:chMax val="2"/>
          <dgm:animLvl val="lvl"/>
          <dgm:resizeHandles val="exact"/>
        </dgm:presLayoutVars>
      </dgm:prSet>
      <dgm:spPr/>
    </dgm:pt>
    <dgm:pt modelId="{9F902076-71F9-42C0-BFB4-FE4AA6676E65}" type="pres">
      <dgm:prSet presAssocID="{606B99FF-2460-4481-B8B4-70EFAF4172FD}" presName="dummyMaxCanvas" presStyleCnt="0"/>
      <dgm:spPr/>
    </dgm:pt>
    <dgm:pt modelId="{8FBDE0AF-E69C-4801-94E1-87D12750CB42}" type="pres">
      <dgm:prSet presAssocID="{606B99FF-2460-4481-B8B4-70EFAF4172FD}" presName="parentComposite" presStyleCnt="0"/>
      <dgm:spPr/>
    </dgm:pt>
    <dgm:pt modelId="{9977A0E0-8FA5-41FB-92C2-39EB1671BE24}" type="pres">
      <dgm:prSet presAssocID="{606B99FF-2460-4481-B8B4-70EFAF4172FD}" presName="parent1" presStyleLbl="alignAccFollowNode1" presStyleIdx="0" presStyleCnt="4">
        <dgm:presLayoutVars>
          <dgm:chMax val="4"/>
        </dgm:presLayoutVars>
      </dgm:prSet>
      <dgm:spPr/>
    </dgm:pt>
    <dgm:pt modelId="{29748DF4-B3F9-47B1-B027-949C911BAA6D}" type="pres">
      <dgm:prSet presAssocID="{606B99FF-2460-4481-B8B4-70EFAF4172FD}" presName="parent2" presStyleLbl="alignAccFollowNode1" presStyleIdx="1" presStyleCnt="4">
        <dgm:presLayoutVars>
          <dgm:chMax val="4"/>
        </dgm:presLayoutVars>
      </dgm:prSet>
      <dgm:spPr/>
    </dgm:pt>
    <dgm:pt modelId="{458EC64C-1CBD-46C2-B171-AD2FE1D60682}" type="pres">
      <dgm:prSet presAssocID="{606B99FF-2460-4481-B8B4-70EFAF4172FD}" presName="childrenComposite" presStyleCnt="0"/>
      <dgm:spPr/>
    </dgm:pt>
    <dgm:pt modelId="{0BDB5A56-0C1A-45F1-86FD-AB24BFC6C83B}" type="pres">
      <dgm:prSet presAssocID="{606B99FF-2460-4481-B8B4-70EFAF4172FD}" presName="dummyMaxCanvas_ChildArea" presStyleCnt="0"/>
      <dgm:spPr/>
    </dgm:pt>
    <dgm:pt modelId="{C16709DC-D41E-4B77-90D7-BA2D4BB7BB4A}" type="pres">
      <dgm:prSet presAssocID="{606B99FF-2460-4481-B8B4-70EFAF4172FD}" presName="fulcrum" presStyleLbl="alignAccFollowNode1" presStyleIdx="2" presStyleCnt="4"/>
      <dgm:spPr>
        <a:solidFill>
          <a:srgbClr val="F91C05">
            <a:alpha val="90000"/>
          </a:srgbClr>
        </a:solidFill>
      </dgm:spPr>
    </dgm:pt>
    <dgm:pt modelId="{C150B945-B538-454C-B8F0-0698275AAC25}" type="pres">
      <dgm:prSet presAssocID="{606B99FF-2460-4481-B8B4-70EFAF4172FD}" presName="balance_33" presStyleLbl="alignAccFollowNode1" presStyleIdx="3" presStyleCnt="4">
        <dgm:presLayoutVars>
          <dgm:bulletEnabled val="1"/>
        </dgm:presLayoutVars>
      </dgm:prSet>
      <dgm:spPr>
        <a:solidFill>
          <a:srgbClr val="F91C05">
            <a:alpha val="90000"/>
          </a:srgbClr>
        </a:solidFill>
      </dgm:spPr>
    </dgm:pt>
    <dgm:pt modelId="{8E723D8C-470D-4CC0-BC68-06BA3B79E77E}" type="pres">
      <dgm:prSet presAssocID="{606B99FF-2460-4481-B8B4-70EFAF4172FD}" presName="right_33_1" presStyleLbl="node1" presStyleIdx="0" presStyleCnt="6">
        <dgm:presLayoutVars>
          <dgm:bulletEnabled val="1"/>
        </dgm:presLayoutVars>
      </dgm:prSet>
      <dgm:spPr/>
    </dgm:pt>
    <dgm:pt modelId="{F4A21C0E-0922-4CF6-91A8-99C3E70BDD1D}" type="pres">
      <dgm:prSet presAssocID="{606B99FF-2460-4481-B8B4-70EFAF4172FD}" presName="right_33_2" presStyleLbl="node1" presStyleIdx="1" presStyleCnt="6">
        <dgm:presLayoutVars>
          <dgm:bulletEnabled val="1"/>
        </dgm:presLayoutVars>
      </dgm:prSet>
      <dgm:spPr/>
    </dgm:pt>
    <dgm:pt modelId="{3F7A03A8-DB70-431A-AEBF-DF5B82E14025}" type="pres">
      <dgm:prSet presAssocID="{606B99FF-2460-4481-B8B4-70EFAF4172FD}" presName="right_33_3" presStyleLbl="node1" presStyleIdx="2" presStyleCnt="6">
        <dgm:presLayoutVars>
          <dgm:bulletEnabled val="1"/>
        </dgm:presLayoutVars>
      </dgm:prSet>
      <dgm:spPr/>
    </dgm:pt>
    <dgm:pt modelId="{7731EACB-A266-412B-BAAF-3941FA1BBC17}" type="pres">
      <dgm:prSet presAssocID="{606B99FF-2460-4481-B8B4-70EFAF4172FD}" presName="left_33_1" presStyleLbl="node1" presStyleIdx="3" presStyleCnt="6">
        <dgm:presLayoutVars>
          <dgm:bulletEnabled val="1"/>
        </dgm:presLayoutVars>
      </dgm:prSet>
      <dgm:spPr/>
    </dgm:pt>
    <dgm:pt modelId="{FD57EB2E-3C4C-4112-A51C-F3218F37A1AF}" type="pres">
      <dgm:prSet presAssocID="{606B99FF-2460-4481-B8B4-70EFAF4172FD}" presName="left_33_2" presStyleLbl="node1" presStyleIdx="4" presStyleCnt="6">
        <dgm:presLayoutVars>
          <dgm:bulletEnabled val="1"/>
        </dgm:presLayoutVars>
      </dgm:prSet>
      <dgm:spPr/>
    </dgm:pt>
    <dgm:pt modelId="{4B9DD8CB-4039-42B4-9083-879299978FFE}" type="pres">
      <dgm:prSet presAssocID="{606B99FF-2460-4481-B8B4-70EFAF4172FD}" presName="left_33_3" presStyleLbl="node1" presStyleIdx="5" presStyleCnt="6">
        <dgm:presLayoutVars>
          <dgm:bulletEnabled val="1"/>
        </dgm:presLayoutVars>
      </dgm:prSet>
      <dgm:spPr/>
    </dgm:pt>
  </dgm:ptLst>
  <dgm:cxnLst>
    <dgm:cxn modelId="{8E33250A-EBB1-4D57-8D9E-E8C3169E905F}" type="presOf" srcId="{AF17C4AE-D9FE-4944-A700-0C35D9F650BF}" destId="{3F7A03A8-DB70-431A-AEBF-DF5B82E14025}" srcOrd="0" destOrd="0" presId="urn:microsoft.com/office/officeart/2005/8/layout/balance1"/>
    <dgm:cxn modelId="{19528811-11B9-480F-ACD6-6C0FAAD86D39}" srcId="{C0A44942-F06B-4F2A-BFFC-8E4B8E969F55}" destId="{AF17C4AE-D9FE-4944-A700-0C35D9F650BF}" srcOrd="2" destOrd="0" parTransId="{E695CB3F-3206-45E9-ACE8-25D4E93A393B}" sibTransId="{DE1EA8D2-F2E3-40E3-9A3A-51C315B37B9B}"/>
    <dgm:cxn modelId="{8C65C52A-2432-4452-BDFE-17BF256FD46E}" type="presOf" srcId="{4D6C9FF8-7D3D-44CE-AE9C-710D11D25CCE}" destId="{9977A0E0-8FA5-41FB-92C2-39EB1671BE24}" srcOrd="0" destOrd="0" presId="urn:microsoft.com/office/officeart/2005/8/layout/balance1"/>
    <dgm:cxn modelId="{C1C5DC2F-E6DE-41D1-B87D-6F449097596D}" srcId="{606B99FF-2460-4481-B8B4-70EFAF4172FD}" destId="{4D6C9FF8-7D3D-44CE-AE9C-710D11D25CCE}" srcOrd="0" destOrd="0" parTransId="{D8A145EE-62F2-4658-96BB-628CF87525A5}" sibTransId="{589AB6B9-C8C4-44EA-A785-EFE2FBF2EE40}"/>
    <dgm:cxn modelId="{67DEEC3E-CABC-4B0B-B2C2-AABCAD9096FB}" srcId="{C0A44942-F06B-4F2A-BFFC-8E4B8E969F55}" destId="{598DB4A4-0BD1-4832-8AB3-CEEF1A5CB1AB}" srcOrd="0" destOrd="0" parTransId="{EF617704-658F-450E-B41D-9B15E0463AD7}" sibTransId="{ECF7A86D-0CF1-4CA8-B268-D6F0E860D64C}"/>
    <dgm:cxn modelId="{93171D40-FF64-481D-B40B-E2F65E531B42}" type="presOf" srcId="{E2FD0AB4-0791-4A58-9EFE-2AEB5D17B414}" destId="{F4A21C0E-0922-4CF6-91A8-99C3E70BDD1D}" srcOrd="0" destOrd="0" presId="urn:microsoft.com/office/officeart/2005/8/layout/balance1"/>
    <dgm:cxn modelId="{1A92405C-F51D-4DDF-918A-C76C79344557}" srcId="{4D6C9FF8-7D3D-44CE-AE9C-710D11D25CCE}" destId="{01294206-E125-40D9-AF31-1D1D7D828990}" srcOrd="0" destOrd="0" parTransId="{9C9EC560-9988-4757-89D3-C94C2FAEA2FA}" sibTransId="{141FA03F-ED22-4A2E-B42A-48BA1B791067}"/>
    <dgm:cxn modelId="{108F9146-35E4-4131-9AF9-76086490F60A}" type="presOf" srcId="{606B99FF-2460-4481-B8B4-70EFAF4172FD}" destId="{2A3232DD-A588-4CE8-9F13-FDBBDDF15860}" srcOrd="0" destOrd="0" presId="urn:microsoft.com/office/officeart/2005/8/layout/balance1"/>
    <dgm:cxn modelId="{D1246B87-EC9A-4284-BC4D-28FF715B15C4}" type="presOf" srcId="{01294206-E125-40D9-AF31-1D1D7D828990}" destId="{7731EACB-A266-412B-BAAF-3941FA1BBC17}" srcOrd="0" destOrd="0" presId="urn:microsoft.com/office/officeart/2005/8/layout/balance1"/>
    <dgm:cxn modelId="{976253A8-F7EF-4BC3-A778-03ADBF9C389F}" type="presOf" srcId="{8E853649-4716-4B60-88DF-86E4F5C66E8A}" destId="{4B9DD8CB-4039-42B4-9083-879299978FFE}" srcOrd="0" destOrd="0" presId="urn:microsoft.com/office/officeart/2005/8/layout/balance1"/>
    <dgm:cxn modelId="{35200CB7-AD23-42A2-B231-86E86B1CFFE0}" srcId="{4D6C9FF8-7D3D-44CE-AE9C-710D11D25CCE}" destId="{A356EDF2-4733-4FE7-BEF2-48261D9833CB}" srcOrd="1" destOrd="0" parTransId="{AD967B46-98E4-4D54-A08E-352013B75010}" sibTransId="{D146A6D4-9289-4421-B11D-24E9BB092D6B}"/>
    <dgm:cxn modelId="{7A2674C2-0D6C-4A7E-B242-5E68D231061D}" srcId="{C0A44942-F06B-4F2A-BFFC-8E4B8E969F55}" destId="{E2FD0AB4-0791-4A58-9EFE-2AEB5D17B414}" srcOrd="1" destOrd="0" parTransId="{D3E7C352-6BEB-4559-9A73-1022BC4080AB}" sibTransId="{2DF1D0CA-D6AD-44B3-8A6C-7E63E910C58B}"/>
    <dgm:cxn modelId="{E84FE3CE-D559-4666-84FD-F22FE47C4DBF}" srcId="{606B99FF-2460-4481-B8B4-70EFAF4172FD}" destId="{C0A44942-F06B-4F2A-BFFC-8E4B8E969F55}" srcOrd="1" destOrd="0" parTransId="{6962EAF4-7B92-49F0-B2A6-1EED96D4F380}" sibTransId="{B516A24F-E556-4D56-B7DC-E8E446D3AF03}"/>
    <dgm:cxn modelId="{91C374D6-8EFA-4B01-BCBF-CE491127EE79}" srcId="{4D6C9FF8-7D3D-44CE-AE9C-710D11D25CCE}" destId="{8E853649-4716-4B60-88DF-86E4F5C66E8A}" srcOrd="2" destOrd="0" parTransId="{7308E951-A207-4427-8ECE-B9A83DD5D6A0}" sibTransId="{5DA970EC-654A-492F-AD3D-D4F3E31DF1AD}"/>
    <dgm:cxn modelId="{71B491DB-BF74-4763-839B-D99802E9AFF6}" type="presOf" srcId="{598DB4A4-0BD1-4832-8AB3-CEEF1A5CB1AB}" destId="{8E723D8C-470D-4CC0-BC68-06BA3B79E77E}" srcOrd="0" destOrd="0" presId="urn:microsoft.com/office/officeart/2005/8/layout/balance1"/>
    <dgm:cxn modelId="{C910E2EF-A0BF-481E-80AE-FBC113E3BAEA}" type="presOf" srcId="{A356EDF2-4733-4FE7-BEF2-48261D9833CB}" destId="{FD57EB2E-3C4C-4112-A51C-F3218F37A1AF}" srcOrd="0" destOrd="0" presId="urn:microsoft.com/office/officeart/2005/8/layout/balance1"/>
    <dgm:cxn modelId="{06DEE8F8-C4E7-48FB-8440-718C08A8D8B0}" type="presOf" srcId="{C0A44942-F06B-4F2A-BFFC-8E4B8E969F55}" destId="{29748DF4-B3F9-47B1-B027-949C911BAA6D}" srcOrd="0" destOrd="0" presId="urn:microsoft.com/office/officeart/2005/8/layout/balance1"/>
    <dgm:cxn modelId="{FE431622-8C4C-4E00-8C09-460E1E130138}" type="presParOf" srcId="{2A3232DD-A588-4CE8-9F13-FDBBDDF15860}" destId="{9F902076-71F9-42C0-BFB4-FE4AA6676E65}" srcOrd="0" destOrd="0" presId="urn:microsoft.com/office/officeart/2005/8/layout/balance1"/>
    <dgm:cxn modelId="{EC00EF43-E65B-4D0C-B793-E84AD43B861F}" type="presParOf" srcId="{2A3232DD-A588-4CE8-9F13-FDBBDDF15860}" destId="{8FBDE0AF-E69C-4801-94E1-87D12750CB42}" srcOrd="1" destOrd="0" presId="urn:microsoft.com/office/officeart/2005/8/layout/balance1"/>
    <dgm:cxn modelId="{77C240C4-B0B3-434C-8E99-E366FD6D1BA7}" type="presParOf" srcId="{8FBDE0AF-E69C-4801-94E1-87D12750CB42}" destId="{9977A0E0-8FA5-41FB-92C2-39EB1671BE24}" srcOrd="0" destOrd="0" presId="urn:microsoft.com/office/officeart/2005/8/layout/balance1"/>
    <dgm:cxn modelId="{ADF2E839-36C2-430C-9C05-68DE5DB54D0F}" type="presParOf" srcId="{8FBDE0AF-E69C-4801-94E1-87D12750CB42}" destId="{29748DF4-B3F9-47B1-B027-949C911BAA6D}" srcOrd="1" destOrd="0" presId="urn:microsoft.com/office/officeart/2005/8/layout/balance1"/>
    <dgm:cxn modelId="{08EBD99A-7546-4B7E-A546-ED3CEFCF36D2}" type="presParOf" srcId="{2A3232DD-A588-4CE8-9F13-FDBBDDF15860}" destId="{458EC64C-1CBD-46C2-B171-AD2FE1D60682}" srcOrd="2" destOrd="0" presId="urn:microsoft.com/office/officeart/2005/8/layout/balance1"/>
    <dgm:cxn modelId="{EAC379ED-8C39-4C95-8E87-1BCAD98B61BE}" type="presParOf" srcId="{458EC64C-1CBD-46C2-B171-AD2FE1D60682}" destId="{0BDB5A56-0C1A-45F1-86FD-AB24BFC6C83B}" srcOrd="0" destOrd="0" presId="urn:microsoft.com/office/officeart/2005/8/layout/balance1"/>
    <dgm:cxn modelId="{97A75049-8FC9-462B-9E1A-0BCB78997CBF}" type="presParOf" srcId="{458EC64C-1CBD-46C2-B171-AD2FE1D60682}" destId="{C16709DC-D41E-4B77-90D7-BA2D4BB7BB4A}" srcOrd="1" destOrd="0" presId="urn:microsoft.com/office/officeart/2005/8/layout/balance1"/>
    <dgm:cxn modelId="{A4C09141-69B5-495B-8EA1-D8C33DD4197A}" type="presParOf" srcId="{458EC64C-1CBD-46C2-B171-AD2FE1D60682}" destId="{C150B945-B538-454C-B8F0-0698275AAC25}" srcOrd="2" destOrd="0" presId="urn:microsoft.com/office/officeart/2005/8/layout/balance1"/>
    <dgm:cxn modelId="{8DD8FD8D-2A08-4858-A17F-6D4B8E9DC2C5}" type="presParOf" srcId="{458EC64C-1CBD-46C2-B171-AD2FE1D60682}" destId="{8E723D8C-470D-4CC0-BC68-06BA3B79E77E}" srcOrd="3" destOrd="0" presId="urn:microsoft.com/office/officeart/2005/8/layout/balance1"/>
    <dgm:cxn modelId="{4B8B216B-AC45-4584-9D99-466F0FA9FBAF}" type="presParOf" srcId="{458EC64C-1CBD-46C2-B171-AD2FE1D60682}" destId="{F4A21C0E-0922-4CF6-91A8-99C3E70BDD1D}" srcOrd="4" destOrd="0" presId="urn:microsoft.com/office/officeart/2005/8/layout/balance1"/>
    <dgm:cxn modelId="{194035A3-8A7B-41C8-8669-A47546119AB2}" type="presParOf" srcId="{458EC64C-1CBD-46C2-B171-AD2FE1D60682}" destId="{3F7A03A8-DB70-431A-AEBF-DF5B82E14025}" srcOrd="5" destOrd="0" presId="urn:microsoft.com/office/officeart/2005/8/layout/balance1"/>
    <dgm:cxn modelId="{B10EC2CC-EDB5-4B7E-8E00-C61E88D87D5F}" type="presParOf" srcId="{458EC64C-1CBD-46C2-B171-AD2FE1D60682}" destId="{7731EACB-A266-412B-BAAF-3941FA1BBC17}" srcOrd="6" destOrd="0" presId="urn:microsoft.com/office/officeart/2005/8/layout/balance1"/>
    <dgm:cxn modelId="{233B8C8A-AEE3-42FD-A5FA-F5C9E30CD10F}" type="presParOf" srcId="{458EC64C-1CBD-46C2-B171-AD2FE1D60682}" destId="{FD57EB2E-3C4C-4112-A51C-F3218F37A1AF}" srcOrd="7" destOrd="0" presId="urn:microsoft.com/office/officeart/2005/8/layout/balance1"/>
    <dgm:cxn modelId="{B8E807B6-5DB7-4104-81D0-FBE419A2C551}" type="presParOf" srcId="{458EC64C-1CBD-46C2-B171-AD2FE1D60682}" destId="{4B9DD8CB-4039-42B4-9083-879299978FFE}" srcOrd="8"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7D4D0-9557-4EB7-B946-7DEAF37681C8}">
      <dsp:nvSpPr>
        <dsp:cNvPr id="0" name=""/>
        <dsp:cNvSpPr/>
      </dsp:nvSpPr>
      <dsp:spPr>
        <a:xfrm>
          <a:off x="1331480" y="499490"/>
          <a:ext cx="4865751" cy="16898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E0A99-61E2-4705-890C-0BFFD30EA9C3}">
      <dsp:nvSpPr>
        <dsp:cNvPr id="0" name=""/>
        <dsp:cNvSpPr/>
      </dsp:nvSpPr>
      <dsp:spPr>
        <a:xfrm>
          <a:off x="3300412" y="4637265"/>
          <a:ext cx="942975" cy="60350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5D76A-FCB1-4A26-8B17-C39BEC5BD2D3}">
      <dsp:nvSpPr>
        <dsp:cNvPr id="0" name=""/>
        <dsp:cNvSpPr/>
      </dsp:nvSpPr>
      <dsp:spPr>
        <a:xfrm>
          <a:off x="1508759" y="5120068"/>
          <a:ext cx="4526280" cy="113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MX" sz="2200" kern="1200" dirty="0"/>
            <a:t>En combinación con el clima exterior condicionan su comportamiento</a:t>
          </a:r>
          <a:endParaRPr lang="es-AR" sz="2200" kern="1200" dirty="0"/>
        </a:p>
      </dsp:txBody>
      <dsp:txXfrm>
        <a:off x="1508759" y="5120068"/>
        <a:ext cx="4526280" cy="1131570"/>
      </dsp:txXfrm>
    </dsp:sp>
    <dsp:sp modelId="{FA21264F-5E86-4AF4-8A63-86ECCE6AF028}">
      <dsp:nvSpPr>
        <dsp:cNvPr id="0" name=""/>
        <dsp:cNvSpPr/>
      </dsp:nvSpPr>
      <dsp:spPr>
        <a:xfrm>
          <a:off x="3100501" y="2319809"/>
          <a:ext cx="1697355" cy="16973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s-MX" sz="1700" kern="1200" dirty="0"/>
            <a:t>Ubicación geográfica</a:t>
          </a:r>
          <a:endParaRPr lang="es-AR" sz="1700" kern="1200" dirty="0"/>
        </a:p>
        <a:p>
          <a:pPr marL="114300" lvl="1" indent="-114300" algn="l" defTabSz="577850">
            <a:lnSpc>
              <a:spcPct val="90000"/>
            </a:lnSpc>
            <a:spcBef>
              <a:spcPct val="0"/>
            </a:spcBef>
            <a:spcAft>
              <a:spcPct val="15000"/>
            </a:spcAft>
            <a:buChar char="•"/>
          </a:pPr>
          <a:r>
            <a:rPr lang="es-MX" sz="1300" kern="1200" dirty="0"/>
            <a:t>Orientación</a:t>
          </a:r>
          <a:endParaRPr lang="es-AR" sz="1300" kern="1200" dirty="0"/>
        </a:p>
        <a:p>
          <a:pPr marL="114300" lvl="1" indent="-114300" algn="l" defTabSz="577850">
            <a:lnSpc>
              <a:spcPct val="90000"/>
            </a:lnSpc>
            <a:spcBef>
              <a:spcPct val="0"/>
            </a:spcBef>
            <a:spcAft>
              <a:spcPct val="15000"/>
            </a:spcAft>
            <a:buChar char="•"/>
          </a:pPr>
          <a:r>
            <a:rPr lang="es-MX" sz="1300" kern="1200" dirty="0"/>
            <a:t>Clima</a:t>
          </a:r>
          <a:endParaRPr lang="es-AR" sz="1300" kern="1200" dirty="0"/>
        </a:p>
      </dsp:txBody>
      <dsp:txXfrm>
        <a:off x="3349073" y="2568381"/>
        <a:ext cx="1200211" cy="1200211"/>
      </dsp:txXfrm>
    </dsp:sp>
    <dsp:sp modelId="{057C0008-A4A4-4F6F-B886-9DC23577A3F4}">
      <dsp:nvSpPr>
        <dsp:cNvPr id="0" name=""/>
        <dsp:cNvSpPr/>
      </dsp:nvSpPr>
      <dsp:spPr>
        <a:xfrm>
          <a:off x="1885949" y="1046416"/>
          <a:ext cx="1697355" cy="16973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s-MX" sz="1700" kern="1200" dirty="0"/>
            <a:t>Usos finales</a:t>
          </a:r>
          <a:endParaRPr lang="es-AR" sz="1700" kern="1200" dirty="0"/>
        </a:p>
        <a:p>
          <a:pPr marL="114300" lvl="1" indent="-114300" algn="l" defTabSz="577850">
            <a:lnSpc>
              <a:spcPct val="90000"/>
            </a:lnSpc>
            <a:spcBef>
              <a:spcPct val="0"/>
            </a:spcBef>
            <a:spcAft>
              <a:spcPct val="15000"/>
            </a:spcAft>
            <a:buChar char="•"/>
          </a:pPr>
          <a:r>
            <a:rPr lang="es-MX" sz="1300" kern="1200" dirty="0"/>
            <a:t>Residencial</a:t>
          </a:r>
          <a:endParaRPr lang="es-AR" sz="1300" kern="1200" dirty="0"/>
        </a:p>
        <a:p>
          <a:pPr marL="114300" lvl="1" indent="-114300" algn="l" defTabSz="577850">
            <a:lnSpc>
              <a:spcPct val="90000"/>
            </a:lnSpc>
            <a:spcBef>
              <a:spcPct val="0"/>
            </a:spcBef>
            <a:spcAft>
              <a:spcPct val="15000"/>
            </a:spcAft>
            <a:buChar char="•"/>
          </a:pPr>
          <a:r>
            <a:rPr lang="es-MX" sz="1300" kern="1200" dirty="0"/>
            <a:t>Oficina</a:t>
          </a:r>
          <a:endParaRPr lang="es-AR" sz="1300" kern="1200" dirty="0"/>
        </a:p>
        <a:p>
          <a:pPr marL="114300" lvl="1" indent="-114300" algn="l" defTabSz="577850">
            <a:lnSpc>
              <a:spcPct val="90000"/>
            </a:lnSpc>
            <a:spcBef>
              <a:spcPct val="0"/>
            </a:spcBef>
            <a:spcAft>
              <a:spcPct val="15000"/>
            </a:spcAft>
            <a:buChar char="•"/>
          </a:pPr>
          <a:r>
            <a:rPr lang="es-MX" sz="1300" kern="1200" dirty="0"/>
            <a:t>Educación</a:t>
          </a:r>
          <a:endParaRPr lang="es-AR" sz="1300" kern="1200" dirty="0"/>
        </a:p>
        <a:p>
          <a:pPr marL="114300" lvl="1" indent="-114300" algn="l" defTabSz="577850">
            <a:lnSpc>
              <a:spcPct val="90000"/>
            </a:lnSpc>
            <a:spcBef>
              <a:spcPct val="0"/>
            </a:spcBef>
            <a:spcAft>
              <a:spcPct val="15000"/>
            </a:spcAft>
            <a:buChar char="•"/>
          </a:pPr>
          <a:r>
            <a:rPr lang="es-MX" sz="1300" kern="1200" dirty="0"/>
            <a:t>Deportes etc.</a:t>
          </a:r>
          <a:endParaRPr lang="es-AR" sz="1300" kern="1200" dirty="0"/>
        </a:p>
      </dsp:txBody>
      <dsp:txXfrm>
        <a:off x="2134521" y="1294988"/>
        <a:ext cx="1200211" cy="1200211"/>
      </dsp:txXfrm>
    </dsp:sp>
    <dsp:sp modelId="{C33A4ED1-E289-46BD-A4EA-8C42EA9B7679}">
      <dsp:nvSpPr>
        <dsp:cNvPr id="0" name=""/>
        <dsp:cNvSpPr/>
      </dsp:nvSpPr>
      <dsp:spPr>
        <a:xfrm>
          <a:off x="3621024" y="636033"/>
          <a:ext cx="1697355" cy="16973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s-MX" sz="1700" kern="1200" dirty="0"/>
            <a:t>Construcción</a:t>
          </a:r>
          <a:endParaRPr lang="es-AR" sz="1700" kern="1200" dirty="0"/>
        </a:p>
        <a:p>
          <a:pPr marL="114300" lvl="1" indent="-114300" algn="l" defTabSz="577850">
            <a:lnSpc>
              <a:spcPct val="90000"/>
            </a:lnSpc>
            <a:spcBef>
              <a:spcPct val="0"/>
            </a:spcBef>
            <a:spcAft>
              <a:spcPct val="15000"/>
            </a:spcAft>
            <a:buChar char="•"/>
          </a:pPr>
          <a:r>
            <a:rPr lang="es-MX" sz="1300" kern="1200" dirty="0"/>
            <a:t>Materiales</a:t>
          </a:r>
          <a:endParaRPr lang="es-AR" sz="1300" kern="1200" dirty="0"/>
        </a:p>
        <a:p>
          <a:pPr marL="114300" lvl="1" indent="-114300" algn="l" defTabSz="577850">
            <a:lnSpc>
              <a:spcPct val="90000"/>
            </a:lnSpc>
            <a:spcBef>
              <a:spcPct val="0"/>
            </a:spcBef>
            <a:spcAft>
              <a:spcPct val="15000"/>
            </a:spcAft>
            <a:buChar char="•"/>
          </a:pPr>
          <a:r>
            <a:rPr lang="es-MX" sz="1300" kern="1200" dirty="0"/>
            <a:t>Ventilación</a:t>
          </a:r>
          <a:endParaRPr lang="es-AR" sz="1300" kern="1200" dirty="0"/>
        </a:p>
        <a:p>
          <a:pPr marL="114300" lvl="1" indent="-114300" algn="l" defTabSz="577850">
            <a:lnSpc>
              <a:spcPct val="90000"/>
            </a:lnSpc>
            <a:spcBef>
              <a:spcPct val="0"/>
            </a:spcBef>
            <a:spcAft>
              <a:spcPct val="15000"/>
            </a:spcAft>
            <a:buChar char="•"/>
          </a:pPr>
          <a:r>
            <a:rPr lang="es-MX" sz="1300" kern="1200" dirty="0"/>
            <a:t>HVAC</a:t>
          </a:r>
          <a:endParaRPr lang="es-AR" sz="1300" kern="1200" dirty="0"/>
        </a:p>
        <a:p>
          <a:pPr marL="114300" lvl="1" indent="-114300" algn="l" defTabSz="577850">
            <a:lnSpc>
              <a:spcPct val="90000"/>
            </a:lnSpc>
            <a:spcBef>
              <a:spcPct val="0"/>
            </a:spcBef>
            <a:spcAft>
              <a:spcPct val="15000"/>
            </a:spcAft>
            <a:buChar char="•"/>
          </a:pPr>
          <a:r>
            <a:rPr lang="es-MX" sz="1300" kern="1200" dirty="0"/>
            <a:t>Iluminación  </a:t>
          </a:r>
          <a:endParaRPr lang="es-AR" sz="1300" kern="1200" dirty="0"/>
        </a:p>
      </dsp:txBody>
      <dsp:txXfrm>
        <a:off x="3869596" y="884605"/>
        <a:ext cx="1200211" cy="1200211"/>
      </dsp:txXfrm>
    </dsp:sp>
    <dsp:sp modelId="{A3727D81-87E4-40AC-88C9-A131B2455439}">
      <dsp:nvSpPr>
        <dsp:cNvPr id="0" name=""/>
        <dsp:cNvSpPr/>
      </dsp:nvSpPr>
      <dsp:spPr>
        <a:xfrm>
          <a:off x="1131569" y="292036"/>
          <a:ext cx="5280660" cy="42245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7A0E0-8FA5-41FB-92C2-39EB1671BE24}">
      <dsp:nvSpPr>
        <dsp:cNvPr id="0" name=""/>
        <dsp:cNvSpPr/>
      </dsp:nvSpPr>
      <dsp:spPr>
        <a:xfrm>
          <a:off x="278892" y="578644"/>
          <a:ext cx="1673352" cy="929640"/>
        </a:xfrm>
        <a:prstGeom prst="roundRect">
          <a:avLst>
            <a:gd name="adj" fmla="val 10000"/>
          </a:avLst>
        </a:prstGeom>
        <a:solidFill>
          <a:srgbClr val="F91C0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INTERIOR</a:t>
          </a:r>
          <a:endParaRPr lang="es-AR" sz="2100" kern="1200" dirty="0"/>
        </a:p>
      </dsp:txBody>
      <dsp:txXfrm>
        <a:off x="306120" y="605872"/>
        <a:ext cx="1618896" cy="875184"/>
      </dsp:txXfrm>
    </dsp:sp>
    <dsp:sp modelId="{29748DF4-B3F9-47B1-B027-949C911BAA6D}">
      <dsp:nvSpPr>
        <dsp:cNvPr id="0" name=""/>
        <dsp:cNvSpPr/>
      </dsp:nvSpPr>
      <dsp:spPr>
        <a:xfrm>
          <a:off x="2695956" y="578644"/>
          <a:ext cx="1673352" cy="929640"/>
        </a:xfrm>
        <a:prstGeom prst="roundRect">
          <a:avLst>
            <a:gd name="adj" fmla="val 10000"/>
          </a:avLst>
        </a:prstGeom>
        <a:solidFill>
          <a:srgbClr val="F91C0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PIEL ó ENVOLVENTE</a:t>
          </a:r>
          <a:endParaRPr lang="es-AR" sz="2100" kern="1200" dirty="0"/>
        </a:p>
      </dsp:txBody>
      <dsp:txXfrm>
        <a:off x="2723184" y="605872"/>
        <a:ext cx="1618896" cy="875184"/>
      </dsp:txXfrm>
    </dsp:sp>
    <dsp:sp modelId="{C16709DC-D41E-4B77-90D7-BA2D4BB7BB4A}">
      <dsp:nvSpPr>
        <dsp:cNvPr id="0" name=""/>
        <dsp:cNvSpPr/>
      </dsp:nvSpPr>
      <dsp:spPr>
        <a:xfrm>
          <a:off x="1975485" y="4529614"/>
          <a:ext cx="697230" cy="697230"/>
        </a:xfrm>
        <a:prstGeom prst="triangle">
          <a:avLst/>
        </a:prstGeom>
        <a:solidFill>
          <a:srgbClr val="F91C0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50B945-B538-454C-B8F0-0698275AAC25}">
      <dsp:nvSpPr>
        <dsp:cNvPr id="0" name=""/>
        <dsp:cNvSpPr/>
      </dsp:nvSpPr>
      <dsp:spPr>
        <a:xfrm>
          <a:off x="232409" y="4237707"/>
          <a:ext cx="4183380" cy="282610"/>
        </a:xfrm>
        <a:prstGeom prst="rect">
          <a:avLst/>
        </a:prstGeom>
        <a:solidFill>
          <a:srgbClr val="F91C05">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723D8C-470D-4CC0-BC68-06BA3B79E77E}">
      <dsp:nvSpPr>
        <dsp:cNvPr id="0" name=""/>
        <dsp:cNvSpPr/>
      </dsp:nvSpPr>
      <dsp:spPr>
        <a:xfrm>
          <a:off x="2695956" y="3423342"/>
          <a:ext cx="1673352" cy="780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PISOS</a:t>
          </a:r>
          <a:endParaRPr lang="es-AR" sz="1900" kern="1200" dirty="0"/>
        </a:p>
      </dsp:txBody>
      <dsp:txXfrm>
        <a:off x="2734076" y="3461462"/>
        <a:ext cx="1597112" cy="704657"/>
      </dsp:txXfrm>
    </dsp:sp>
    <dsp:sp modelId="{F4A21C0E-0922-4CF6-91A8-99C3E70BDD1D}">
      <dsp:nvSpPr>
        <dsp:cNvPr id="0" name=""/>
        <dsp:cNvSpPr/>
      </dsp:nvSpPr>
      <dsp:spPr>
        <a:xfrm>
          <a:off x="2695956" y="2586666"/>
          <a:ext cx="1673352" cy="780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TECHOS</a:t>
          </a:r>
          <a:endParaRPr lang="es-AR" sz="1900" kern="1200" dirty="0"/>
        </a:p>
      </dsp:txBody>
      <dsp:txXfrm>
        <a:off x="2734076" y="2624786"/>
        <a:ext cx="1597112" cy="704657"/>
      </dsp:txXfrm>
    </dsp:sp>
    <dsp:sp modelId="{3F7A03A8-DB70-431A-AEBF-DF5B82E14025}">
      <dsp:nvSpPr>
        <dsp:cNvPr id="0" name=""/>
        <dsp:cNvSpPr/>
      </dsp:nvSpPr>
      <dsp:spPr>
        <a:xfrm>
          <a:off x="2695956" y="1749990"/>
          <a:ext cx="1673352" cy="780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MUROS</a:t>
          </a:r>
          <a:endParaRPr lang="es-AR" sz="1900" kern="1200" dirty="0"/>
        </a:p>
      </dsp:txBody>
      <dsp:txXfrm>
        <a:off x="2734076" y="1788110"/>
        <a:ext cx="1597112" cy="704657"/>
      </dsp:txXfrm>
    </dsp:sp>
    <dsp:sp modelId="{7731EACB-A266-412B-BAAF-3941FA1BBC17}">
      <dsp:nvSpPr>
        <dsp:cNvPr id="0" name=""/>
        <dsp:cNvSpPr/>
      </dsp:nvSpPr>
      <dsp:spPr>
        <a:xfrm>
          <a:off x="278892" y="3423342"/>
          <a:ext cx="1673352" cy="780897"/>
        </a:xfrm>
        <a:prstGeom prst="roundRect">
          <a:avLst/>
        </a:prstGeom>
        <a:solidFill>
          <a:schemeClr val="accent1">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AR" sz="1900" kern="1200" dirty="0"/>
            <a:t>EQUIPOS</a:t>
          </a:r>
        </a:p>
      </dsp:txBody>
      <dsp:txXfrm>
        <a:off x="317012" y="3461462"/>
        <a:ext cx="1597112" cy="704657"/>
      </dsp:txXfrm>
    </dsp:sp>
    <dsp:sp modelId="{FD57EB2E-3C4C-4112-A51C-F3218F37A1AF}">
      <dsp:nvSpPr>
        <dsp:cNvPr id="0" name=""/>
        <dsp:cNvSpPr/>
      </dsp:nvSpPr>
      <dsp:spPr>
        <a:xfrm>
          <a:off x="278892" y="2586666"/>
          <a:ext cx="1673352" cy="780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PERSONAS</a:t>
          </a:r>
          <a:endParaRPr lang="es-AR" sz="1900" kern="1200" dirty="0"/>
        </a:p>
      </dsp:txBody>
      <dsp:txXfrm>
        <a:off x="317012" y="2624786"/>
        <a:ext cx="1597112" cy="704657"/>
      </dsp:txXfrm>
    </dsp:sp>
    <dsp:sp modelId="{4B9DD8CB-4039-42B4-9083-879299978FFE}">
      <dsp:nvSpPr>
        <dsp:cNvPr id="0" name=""/>
        <dsp:cNvSpPr/>
      </dsp:nvSpPr>
      <dsp:spPr>
        <a:xfrm>
          <a:off x="278892" y="1749990"/>
          <a:ext cx="1673352" cy="7808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MUEBLES - DIVISIONES</a:t>
          </a:r>
          <a:endParaRPr lang="es-AR" sz="1900" kern="1200" dirty="0"/>
        </a:p>
      </dsp:txBody>
      <dsp:txXfrm>
        <a:off x="317012" y="1788110"/>
        <a:ext cx="1597112" cy="70465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72992-D66B-4061-AC43-DC1CCD5A1F98}" type="datetimeFigureOut">
              <a:rPr lang="es-AR" smtClean="0"/>
              <a:t>26/4/2023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A7FBA-9CC3-48C2-A3AF-F2EB94202FC5}" type="slidenum">
              <a:rPr lang="es-AR" smtClean="0"/>
              <a:t>‹Nº›</a:t>
            </a:fld>
            <a:endParaRPr lang="es-AR"/>
          </a:p>
        </p:txBody>
      </p:sp>
    </p:spTree>
    <p:extLst>
      <p:ext uri="{BB962C8B-B14F-4D97-AF65-F5344CB8AC3E}">
        <p14:creationId xmlns:p14="http://schemas.microsoft.com/office/powerpoint/2010/main" val="130872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a:extLst>
              <a:ext uri="{FF2B5EF4-FFF2-40B4-BE49-F238E27FC236}">
                <a16:creationId xmlns:a16="http://schemas.microsoft.com/office/drawing/2014/main" id="{EE73D9A3-C79F-2142-E80F-C9A855A136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a:extLst>
              <a:ext uri="{FF2B5EF4-FFF2-40B4-BE49-F238E27FC236}">
                <a16:creationId xmlns:a16="http://schemas.microsoft.com/office/drawing/2014/main" id="{5F39BC06-A6AA-B5F3-AAD9-B6FB4AC4BC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37892" name="3 Marcador de número de diapositiva">
            <a:extLst>
              <a:ext uri="{FF2B5EF4-FFF2-40B4-BE49-F238E27FC236}">
                <a16:creationId xmlns:a16="http://schemas.microsoft.com/office/drawing/2014/main" id="{32DF0629-3BD0-719D-B4C2-5F1BE78745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ED27DA-B859-437C-AF47-455438E884F4}" type="slidenum">
              <a:rPr lang="es-ES" altLang="es-ES" smtClean="0">
                <a:latin typeface="Arial" panose="020B0604020202020204" pitchFamily="34" charset="0"/>
              </a:rPr>
              <a:pPr>
                <a:spcBef>
                  <a:spcPct val="0"/>
                </a:spcBef>
              </a:pPr>
              <a:t>6</a:t>
            </a:fld>
            <a:endParaRPr lang="es-ES" altLang="es-E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a:extLst>
              <a:ext uri="{FF2B5EF4-FFF2-40B4-BE49-F238E27FC236}">
                <a16:creationId xmlns:a16="http://schemas.microsoft.com/office/drawing/2014/main" id="{42C7070C-A901-B604-88F9-05159ADFBD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a:extLst>
              <a:ext uri="{FF2B5EF4-FFF2-40B4-BE49-F238E27FC236}">
                <a16:creationId xmlns:a16="http://schemas.microsoft.com/office/drawing/2014/main" id="{2791BBC5-E390-74C6-F449-7F5F03D28B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AR" altLang="es-ES" dirty="0">
              <a:latin typeface="Arial" panose="020B0604020202020204" pitchFamily="34" charset="0"/>
            </a:endParaRPr>
          </a:p>
        </p:txBody>
      </p:sp>
      <p:sp>
        <p:nvSpPr>
          <p:cNvPr id="39940" name="3 Marcador de número de diapositiva">
            <a:extLst>
              <a:ext uri="{FF2B5EF4-FFF2-40B4-BE49-F238E27FC236}">
                <a16:creationId xmlns:a16="http://schemas.microsoft.com/office/drawing/2014/main" id="{CC0945D7-15E7-2697-50DC-2BA5FC3D22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78D452-8E01-4B83-8C19-386D0BC46CA3}" type="slidenum">
              <a:rPr lang="es-ES" altLang="es-ES" smtClean="0">
                <a:latin typeface="Arial" panose="020B0604020202020204" pitchFamily="34" charset="0"/>
              </a:rPr>
              <a:pPr>
                <a:spcBef>
                  <a:spcPct val="0"/>
                </a:spcBef>
              </a:pPr>
              <a:t>7</a:t>
            </a:fld>
            <a:endParaRPr lang="es-ES" altLang="es-E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A6A7FBA-9CC3-48C2-A3AF-F2EB94202FC5}" type="slidenum">
              <a:rPr lang="es-AR" smtClean="0"/>
              <a:t>8</a:t>
            </a:fld>
            <a:endParaRPr lang="es-AR"/>
          </a:p>
        </p:txBody>
      </p:sp>
    </p:spTree>
    <p:extLst>
      <p:ext uri="{BB962C8B-B14F-4D97-AF65-F5344CB8AC3E}">
        <p14:creationId xmlns:p14="http://schemas.microsoft.com/office/powerpoint/2010/main" val="151557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A6A7FBA-9CC3-48C2-A3AF-F2EB94202FC5}" type="slidenum">
              <a:rPr lang="es-AR" smtClean="0"/>
              <a:t>14</a:t>
            </a:fld>
            <a:endParaRPr lang="es-AR"/>
          </a:p>
        </p:txBody>
      </p:sp>
    </p:spTree>
    <p:extLst>
      <p:ext uri="{BB962C8B-B14F-4D97-AF65-F5344CB8AC3E}">
        <p14:creationId xmlns:p14="http://schemas.microsoft.com/office/powerpoint/2010/main" val="60132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100" kern="1200" dirty="0">
                <a:solidFill>
                  <a:schemeClr val="tx1"/>
                </a:solidFill>
                <a:effectLst/>
                <a:latin typeface="+mn-lt"/>
                <a:ea typeface="+mn-ea"/>
                <a:cs typeface="+mn-cs"/>
              </a:rPr>
              <a:t>Para poder simular los efectos del invernáculo sobre la casa se lo considero como una zona externa y además, si bien en el diseño bioclimático la cantidad de energía es suficiente para calefaccionar parte de la casa, no está considerado como hacer llegar esa energía y en qué tiempo estaría disponible. El simulador nos permite hacer esa consideración y ajustar realmente cual es la energía potencial a ser utilizada y en qué momentos. </a:t>
            </a:r>
            <a:r>
              <a:rPr lang="es-ES" sz="1200" kern="1200" dirty="0">
                <a:solidFill>
                  <a:schemeClr val="tx1"/>
                </a:solidFill>
                <a:effectLst/>
                <a:latin typeface="+mn-lt"/>
                <a:ea typeface="+mn-ea"/>
                <a:cs typeface="+mn-cs"/>
              </a:rPr>
              <a:t>La fig. 6 nos muestra en las curvas de mayor amplitud, en sus valores positivos, la ganancia de calor en el invernadero, durante el período de invierno y en los valores negativos lo que se pierde por el mismo, en las horas de ausencia de sol,  considerando el frente vidriado al norte, exclusivamente. La curva de menor amplitud, es el mismo ambiente, pero cubriendo el frente vidriado. Se puede apreciar sensiblemente que la pérdida de calor es menor. Por lo tanto podemos decir, en principio para evitar las pérdidas de calor que se dan en las horas sin sol, cubrir el frente vidriado y así poder preservar el calor ganado durante las horas diurnas con sol. Si bien esta apreciación es lógica, el diagrama nos manifiesta los valores que pueden ser aprovechados. De la misma manera se puede apreciar en un día típico de invierno y un día típico de verano, apreciando además la modificación teniendo en cuenta ocupado y desocupado</a:t>
            </a:r>
            <a:endParaRPr lang="es-ES" sz="1100" kern="1200" dirty="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E16C46EE-372F-4E7C-BA86-5C5421135560}" type="slidenum">
              <a:rPr lang="es-AR" smtClean="0"/>
              <a:pPr>
                <a:defRPr/>
              </a:pPr>
              <a:t>45</a:t>
            </a:fld>
            <a:endParaRPr lang="es-AR"/>
          </a:p>
        </p:txBody>
      </p:sp>
    </p:spTree>
    <p:extLst>
      <p:ext uri="{BB962C8B-B14F-4D97-AF65-F5344CB8AC3E}">
        <p14:creationId xmlns:p14="http://schemas.microsoft.com/office/powerpoint/2010/main" val="266345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A6A7FBA-9CC3-48C2-A3AF-F2EB94202FC5}" type="slidenum">
              <a:rPr lang="es-AR" smtClean="0"/>
              <a:t>52</a:t>
            </a:fld>
            <a:endParaRPr lang="es-AR"/>
          </a:p>
        </p:txBody>
      </p:sp>
    </p:spTree>
    <p:extLst>
      <p:ext uri="{BB962C8B-B14F-4D97-AF65-F5344CB8AC3E}">
        <p14:creationId xmlns:p14="http://schemas.microsoft.com/office/powerpoint/2010/main" val="76500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A6A7FBA-9CC3-48C2-A3AF-F2EB94202FC5}" type="slidenum">
              <a:rPr lang="es-AR" smtClean="0"/>
              <a:t>54</a:t>
            </a:fld>
            <a:endParaRPr lang="es-AR"/>
          </a:p>
        </p:txBody>
      </p:sp>
    </p:spTree>
    <p:extLst>
      <p:ext uri="{BB962C8B-B14F-4D97-AF65-F5344CB8AC3E}">
        <p14:creationId xmlns:p14="http://schemas.microsoft.com/office/powerpoint/2010/main" val="2338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03CD53F-648F-4F75-8C25-80E7A5F4364D}" type="datetimeFigureOut">
              <a:rPr lang="es-AR" smtClean="0"/>
              <a:t>26/4/2023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262346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3CD53F-648F-4F75-8C25-80E7A5F4364D}" type="datetimeFigureOut">
              <a:rPr lang="es-AR" smtClean="0"/>
              <a:t>26/4/2023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195879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3CD53F-648F-4F75-8C25-80E7A5F4364D}" type="datetimeFigureOut">
              <a:rPr lang="es-AR" smtClean="0"/>
              <a:t>26/4/2023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397467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3CD53F-648F-4F75-8C25-80E7A5F4364D}" type="datetimeFigureOut">
              <a:rPr lang="es-AR" smtClean="0"/>
              <a:t>26/4/2023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395862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03CD53F-648F-4F75-8C25-80E7A5F4364D}" type="datetimeFigureOut">
              <a:rPr lang="es-AR" smtClean="0"/>
              <a:t>26/4/2023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149483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3CD53F-648F-4F75-8C25-80E7A5F4364D}" type="datetimeFigureOut">
              <a:rPr lang="es-AR" smtClean="0"/>
              <a:t>26/4/2023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251506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03CD53F-648F-4F75-8C25-80E7A5F4364D}" type="datetimeFigureOut">
              <a:rPr lang="es-AR" smtClean="0"/>
              <a:t>26/4/2023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348596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03CD53F-648F-4F75-8C25-80E7A5F4364D}" type="datetimeFigureOut">
              <a:rPr lang="es-AR" smtClean="0"/>
              <a:t>26/4/2023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380760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CD53F-648F-4F75-8C25-80E7A5F4364D}" type="datetimeFigureOut">
              <a:rPr lang="es-AR" smtClean="0"/>
              <a:t>26/4/2023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55505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3CD53F-648F-4F75-8C25-80E7A5F4364D}" type="datetimeFigureOut">
              <a:rPr lang="es-AR" smtClean="0"/>
              <a:t>26/4/2023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28353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3CD53F-648F-4F75-8C25-80E7A5F4364D}" type="datetimeFigureOut">
              <a:rPr lang="es-AR" smtClean="0"/>
              <a:t>26/4/2023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D47E00-D1C2-4F7C-835E-5DCDB034CEDF}" type="slidenum">
              <a:rPr lang="es-AR" smtClean="0"/>
              <a:t>‹Nº›</a:t>
            </a:fld>
            <a:endParaRPr lang="es-AR"/>
          </a:p>
        </p:txBody>
      </p:sp>
    </p:spTree>
    <p:extLst>
      <p:ext uri="{BB962C8B-B14F-4D97-AF65-F5344CB8AC3E}">
        <p14:creationId xmlns:p14="http://schemas.microsoft.com/office/powerpoint/2010/main" val="285940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CD53F-648F-4F75-8C25-80E7A5F4364D}" type="datetimeFigureOut">
              <a:rPr lang="es-AR" smtClean="0"/>
              <a:t>26/4/2023</a:t>
            </a:fld>
            <a:endParaRPr lang="es-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47E00-D1C2-4F7C-835E-5DCDB034CEDF}" type="slidenum">
              <a:rPr lang="es-AR" smtClean="0"/>
              <a:t>‹Nº›</a:t>
            </a:fld>
            <a:endParaRPr lang="es-AR"/>
          </a:p>
        </p:txBody>
      </p:sp>
    </p:spTree>
    <p:extLst>
      <p:ext uri="{BB962C8B-B14F-4D97-AF65-F5344CB8AC3E}">
        <p14:creationId xmlns:p14="http://schemas.microsoft.com/office/powerpoint/2010/main" val="421645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wmf"/><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wm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jpeg"/><Relationship Id="rId7"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C13E4-8602-D4AE-CEC8-D75353AA88D9}"/>
              </a:ext>
            </a:extLst>
          </p:cNvPr>
          <p:cNvSpPr>
            <a:spLocks noGrp="1"/>
          </p:cNvSpPr>
          <p:nvPr>
            <p:ph type="ctrTitle"/>
          </p:nvPr>
        </p:nvSpPr>
        <p:spPr>
          <a:xfrm>
            <a:off x="804316" y="2384482"/>
            <a:ext cx="4620584" cy="3322051"/>
          </a:xfrm>
          <a:gradFill flip="none" rotWithShape="1">
            <a:gsLst>
              <a:gs pos="32000">
                <a:schemeClr val="accent1">
                  <a:lumMod val="60000"/>
                  <a:lumOff val="40000"/>
                </a:schemeClr>
              </a:gs>
              <a:gs pos="0">
                <a:schemeClr val="accent1">
                  <a:lumMod val="75000"/>
                </a:schemeClr>
              </a:gs>
              <a:gs pos="57000">
                <a:schemeClr val="accent6">
                  <a:lumMod val="0"/>
                  <a:lumOff val="100000"/>
                </a:schemeClr>
              </a:gs>
              <a:gs pos="100000">
                <a:schemeClr val="accent6">
                  <a:lumMod val="75000"/>
                </a:schemeClr>
              </a:gs>
            </a:gsLst>
            <a:path path="circle">
              <a:fillToRect r="100000" b="100000"/>
            </a:path>
            <a:tileRect l="-100000" t="-100000"/>
          </a:gradFill>
        </p:spPr>
        <p:txBody>
          <a:bodyPr>
            <a:normAutofit/>
          </a:bodyPr>
          <a:lstStyle/>
          <a:p>
            <a:pPr algn="l"/>
            <a:r>
              <a:rPr lang="es-AR" sz="4400" dirty="0"/>
              <a:t>EFICIENCIA ENERGÉTICA EN EDIFICIOS UTILIZANDO LA SIMULACIÓN  </a:t>
            </a:r>
          </a:p>
        </p:txBody>
      </p:sp>
      <p:sp>
        <p:nvSpPr>
          <p:cNvPr id="3" name="Subtítulo 2">
            <a:extLst>
              <a:ext uri="{FF2B5EF4-FFF2-40B4-BE49-F238E27FC236}">
                <a16:creationId xmlns:a16="http://schemas.microsoft.com/office/drawing/2014/main" id="{44181922-DCFE-C349-19C4-DF2D88B78C09}"/>
              </a:ext>
            </a:extLst>
          </p:cNvPr>
          <p:cNvSpPr>
            <a:spLocks noGrp="1"/>
          </p:cNvSpPr>
          <p:nvPr>
            <p:ph type="subTitle" idx="1"/>
          </p:nvPr>
        </p:nvSpPr>
        <p:spPr>
          <a:xfrm>
            <a:off x="804317" y="1320101"/>
            <a:ext cx="4620584" cy="951612"/>
          </a:xfrm>
        </p:spPr>
        <p:txBody>
          <a:bodyPr>
            <a:normAutofit fontScale="70000" lnSpcReduction="20000"/>
          </a:bodyPr>
          <a:lstStyle/>
          <a:p>
            <a:pPr algn="l"/>
            <a:r>
              <a:rPr lang="es-AR" sz="3600" dirty="0">
                <a:solidFill>
                  <a:schemeClr val="accent1">
                    <a:lumMod val="50000"/>
                  </a:schemeClr>
                </a:solidFill>
                <a:latin typeface="Comic Sans MS" panose="030F0702030302020204" pitchFamily="66" charset="0"/>
              </a:rPr>
              <a:t>Desayuno IDE</a:t>
            </a:r>
          </a:p>
          <a:p>
            <a:pPr algn="l"/>
            <a:r>
              <a:rPr lang="es-AR" sz="3600" dirty="0">
                <a:solidFill>
                  <a:schemeClr val="accent1">
                    <a:lumMod val="50000"/>
                  </a:schemeClr>
                </a:solidFill>
                <a:latin typeface="Comic Sans MS" panose="030F0702030302020204" pitchFamily="66" charset="0"/>
              </a:rPr>
              <a:t>Jueves 27 de Abril de 2023</a:t>
            </a:r>
          </a:p>
        </p:txBody>
      </p:sp>
      <p:pic>
        <p:nvPicPr>
          <p:cNvPr id="14" name="Picture 4">
            <a:extLst>
              <a:ext uri="{FF2B5EF4-FFF2-40B4-BE49-F238E27FC236}">
                <a16:creationId xmlns:a16="http://schemas.microsoft.com/office/drawing/2014/main" id="{5BEDB9C0-A132-F3C5-6C16-9939ADBD77AA}"/>
              </a:ext>
            </a:extLst>
          </p:cNvPr>
          <p:cNvPicPr>
            <a:picLocks noChangeAspect="1"/>
          </p:cNvPicPr>
          <p:nvPr/>
        </p:nvPicPr>
        <p:blipFill rotWithShape="1">
          <a:blip r:embed="rId2"/>
          <a:srcRect l="39006" r="2121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Imagen 5">
            <a:extLst>
              <a:ext uri="{FF2B5EF4-FFF2-40B4-BE49-F238E27FC236}">
                <a16:creationId xmlns:a16="http://schemas.microsoft.com/office/drawing/2014/main" id="{4F1E7EEF-E66D-C41B-F702-9EF632B40E14}"/>
              </a:ext>
            </a:extLst>
          </p:cNvPr>
          <p:cNvPicPr>
            <a:picLocks noChangeAspect="1"/>
          </p:cNvPicPr>
          <p:nvPr/>
        </p:nvPicPr>
        <p:blipFill>
          <a:blip r:embed="rId3"/>
          <a:stretch>
            <a:fillRect/>
          </a:stretch>
        </p:blipFill>
        <p:spPr>
          <a:xfrm>
            <a:off x="490339" y="0"/>
            <a:ext cx="5686590" cy="1320101"/>
          </a:xfrm>
          <a:prstGeom prst="rect">
            <a:avLst/>
          </a:prstGeom>
        </p:spPr>
      </p:pic>
      <p:sp>
        <p:nvSpPr>
          <p:cNvPr id="8" name="CuadroTexto 7">
            <a:extLst>
              <a:ext uri="{FF2B5EF4-FFF2-40B4-BE49-F238E27FC236}">
                <a16:creationId xmlns:a16="http://schemas.microsoft.com/office/drawing/2014/main" id="{5F6A91D2-401E-8458-3044-767B64ED076B}"/>
              </a:ext>
            </a:extLst>
          </p:cNvPr>
          <p:cNvSpPr txBox="1"/>
          <p:nvPr/>
        </p:nvSpPr>
        <p:spPr>
          <a:xfrm>
            <a:off x="801268" y="5706533"/>
            <a:ext cx="4620585" cy="923330"/>
          </a:xfrm>
          <a:prstGeom prst="rect">
            <a:avLst/>
          </a:prstGeom>
          <a:noFill/>
        </p:spPr>
        <p:txBody>
          <a:bodyPr wrap="square" rtlCol="0">
            <a:spAutoFit/>
          </a:bodyPr>
          <a:lstStyle/>
          <a:p>
            <a:r>
              <a:rPr lang="es-AR" dirty="0"/>
              <a:t>Ing. María Elena Soldatti</a:t>
            </a:r>
          </a:p>
          <a:p>
            <a:r>
              <a:rPr lang="es-AR" dirty="0"/>
              <a:t>Centro CEA. Universidad Tecnológica Nacional</a:t>
            </a:r>
          </a:p>
          <a:p>
            <a:r>
              <a:rPr lang="es-AR" dirty="0"/>
              <a:t>Facultad Regional Delta.</a:t>
            </a:r>
          </a:p>
        </p:txBody>
      </p:sp>
    </p:spTree>
    <p:extLst>
      <p:ext uri="{BB962C8B-B14F-4D97-AF65-F5344CB8AC3E}">
        <p14:creationId xmlns:p14="http://schemas.microsoft.com/office/powerpoint/2010/main" val="273519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5000">
              <a:schemeClr val="bg1"/>
            </a:gs>
            <a:gs pos="100000">
              <a:schemeClr val="accent1">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Rectángulo 8"/>
          <p:cNvSpPr/>
          <p:nvPr/>
        </p:nvSpPr>
        <p:spPr>
          <a:xfrm>
            <a:off x="214313" y="654993"/>
            <a:ext cx="6096000" cy="5262979"/>
          </a:xfrm>
          <a:prstGeom prst="rect">
            <a:avLst/>
          </a:prstGeom>
        </p:spPr>
        <p:txBody>
          <a:bodyPr>
            <a:spAutoFit/>
          </a:bodyPr>
          <a:lstStyle/>
          <a:p>
            <a:pPr marL="274320" algn="just" fontAlgn="auto">
              <a:spcAft>
                <a:spcPts val="0"/>
              </a:spcAft>
              <a:buFont typeface="Wingdings" pitchFamily="2" charset="2"/>
              <a:buNone/>
              <a:defRPr/>
            </a:pPr>
            <a:r>
              <a:rPr lang="es-AR" altLang="es-ES" sz="2400"/>
              <a:t>Todas las variables en combinación espacial y temporal aportan continuamente ganancias y pérdidas, tanto directas como diferidas.</a:t>
            </a:r>
          </a:p>
          <a:p>
            <a:pPr marL="274320" algn="just" fontAlgn="auto">
              <a:spcAft>
                <a:spcPts val="0"/>
              </a:spcAft>
              <a:buFont typeface="Wingdings" pitchFamily="2" charset="2"/>
              <a:buNone/>
              <a:defRPr/>
            </a:pPr>
            <a:r>
              <a:rPr lang="es-AR" altLang="es-ES" sz="2400"/>
              <a:t>   Contamos con </a:t>
            </a:r>
            <a:r>
              <a:rPr lang="es-AR" altLang="es-ES" sz="2400" b="1" i="1" u="sng">
                <a:solidFill>
                  <a:srgbClr val="F91C05"/>
                </a:solidFill>
              </a:rPr>
              <a:t>Un método estático </a:t>
            </a:r>
            <a:r>
              <a:rPr lang="es-AR" altLang="es-ES" sz="2400"/>
              <a:t>que supone que el régimen de las condiciones climáticas exteriores es constante implicando que la temperatura interior también es constante. O bien, más cercano a la realidad considerando el </a:t>
            </a:r>
            <a:r>
              <a:rPr lang="es-AR" altLang="es-ES" sz="2400" b="1" i="1" u="sng">
                <a:solidFill>
                  <a:srgbClr val="F91C05"/>
                </a:solidFill>
              </a:rPr>
              <a:t>carácter dinámico </a:t>
            </a:r>
            <a:r>
              <a:rPr lang="es-AR" altLang="es-ES" sz="2400"/>
              <a:t>de los fenómenos térmicos en el edificio.</a:t>
            </a:r>
          </a:p>
          <a:p>
            <a:pPr marL="274320" algn="just" fontAlgn="auto">
              <a:spcAft>
                <a:spcPts val="0"/>
              </a:spcAft>
              <a:buNone/>
              <a:defRPr/>
            </a:pPr>
            <a:r>
              <a:rPr lang="es-ES" sz="2400"/>
              <a:t>  Con el auxilio del simulador y su posibilidad de cálculos recursivos pudimos afrontar ambos regímenes tanto el permanente como el transitorio</a:t>
            </a:r>
            <a:r>
              <a:rPr lang="es-ES"/>
              <a:t>.</a:t>
            </a:r>
            <a:endParaRPr lang="es-ES" dirty="0"/>
          </a:p>
        </p:txBody>
      </p:sp>
      <p:pic>
        <p:nvPicPr>
          <p:cNvPr id="3" name="Imagen 2">
            <a:extLst>
              <a:ext uri="{FF2B5EF4-FFF2-40B4-BE49-F238E27FC236}">
                <a16:creationId xmlns:a16="http://schemas.microsoft.com/office/drawing/2014/main" id="{67252E97-E1C0-4703-C373-C835BE81FA7E}"/>
              </a:ext>
            </a:extLst>
          </p:cNvPr>
          <p:cNvPicPr>
            <a:picLocks noChangeAspect="1"/>
          </p:cNvPicPr>
          <p:nvPr/>
        </p:nvPicPr>
        <p:blipFill>
          <a:blip r:embed="rId2"/>
          <a:stretch>
            <a:fillRect/>
          </a:stretch>
        </p:blipFill>
        <p:spPr>
          <a:xfrm>
            <a:off x="7001639" y="449943"/>
            <a:ext cx="4694773" cy="5468029"/>
          </a:xfrm>
          <a:prstGeom prst="rect">
            <a:avLst/>
          </a:prstGeom>
        </p:spPr>
      </p:pic>
    </p:spTree>
    <p:extLst>
      <p:ext uri="{BB962C8B-B14F-4D97-AF65-F5344CB8AC3E}">
        <p14:creationId xmlns:p14="http://schemas.microsoft.com/office/powerpoint/2010/main" val="250585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schemeClr>
            </a:gs>
            <a:gs pos="44000">
              <a:schemeClr val="accent1">
                <a:lumMod val="45000"/>
                <a:lumOff val="55000"/>
              </a:schemeClr>
            </a:gs>
            <a:gs pos="67000">
              <a:schemeClr val="accent1">
                <a:lumMod val="45000"/>
                <a:lumOff val="55000"/>
              </a:schemeClr>
            </a:gs>
            <a:gs pos="88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2" name="Grupo 1"/>
          <p:cNvGrpSpPr/>
          <p:nvPr/>
        </p:nvGrpSpPr>
        <p:grpSpPr>
          <a:xfrm>
            <a:off x="297687" y="418775"/>
            <a:ext cx="4902200" cy="2526686"/>
            <a:chOff x="371475" y="2538265"/>
            <a:chExt cx="4902200" cy="2526686"/>
          </a:xfrm>
        </p:grpSpPr>
        <p:pic>
          <p:nvPicPr>
            <p:cNvPr id="3" name="Imagen 2"/>
            <p:cNvPicPr>
              <a:picLocks noChangeAspect="1"/>
            </p:cNvPicPr>
            <p:nvPr/>
          </p:nvPicPr>
          <p:blipFill>
            <a:blip r:embed="rId2"/>
            <a:stretch>
              <a:fillRect/>
            </a:stretch>
          </p:blipFill>
          <p:spPr>
            <a:xfrm>
              <a:off x="423685" y="2538265"/>
              <a:ext cx="2543530" cy="2124371"/>
            </a:xfrm>
            <a:prstGeom prst="rect">
              <a:avLst/>
            </a:prstGeom>
          </p:spPr>
        </p:pic>
        <p:sp>
          <p:nvSpPr>
            <p:cNvPr id="4" name="Flecha derecha 3"/>
            <p:cNvSpPr/>
            <p:nvPr/>
          </p:nvSpPr>
          <p:spPr>
            <a:xfrm rot="12472259">
              <a:off x="371475" y="2571750"/>
              <a:ext cx="828675" cy="4286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 name="Object 2"/>
            <p:cNvGraphicFramePr>
              <a:graphicFrameLocks noChangeAspect="1"/>
            </p:cNvGraphicFramePr>
            <p:nvPr>
              <p:extLst>
                <p:ext uri="{D42A27DB-BD31-4B8C-83A1-F6EECF244321}">
                  <p14:modId xmlns:p14="http://schemas.microsoft.com/office/powerpoint/2010/main" val="1351058958"/>
                </p:ext>
              </p:extLst>
            </p:nvPr>
          </p:nvGraphicFramePr>
          <p:xfrm>
            <a:off x="3252787" y="2559843"/>
            <a:ext cx="2020888" cy="452438"/>
          </p:xfrm>
          <a:graphic>
            <a:graphicData uri="http://schemas.openxmlformats.org/presentationml/2006/ole">
              <mc:AlternateContent xmlns:mc="http://schemas.openxmlformats.org/markup-compatibility/2006">
                <mc:Choice xmlns:v="urn:schemas-microsoft-com:vml" Requires="v">
                  <p:oleObj name="Ecuación" r:id="rId3" imgW="964781" imgH="215806" progId="Equation.3">
                    <p:embed/>
                  </p:oleObj>
                </mc:Choice>
                <mc:Fallback>
                  <p:oleObj name="Ecuación" r:id="rId3" imgW="964781" imgH="215806" progId="Equation.3">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87" y="2559843"/>
                          <a:ext cx="2020888" cy="45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Imagen 5"/>
            <p:cNvPicPr>
              <a:picLocks noChangeAspect="1"/>
            </p:cNvPicPr>
            <p:nvPr/>
          </p:nvPicPr>
          <p:blipFill>
            <a:blip r:embed="rId5"/>
            <a:stretch>
              <a:fillRect/>
            </a:stretch>
          </p:blipFill>
          <p:spPr>
            <a:xfrm>
              <a:off x="3252787" y="3169211"/>
              <a:ext cx="1800476" cy="1895740"/>
            </a:xfrm>
            <a:prstGeom prst="rect">
              <a:avLst/>
            </a:prstGeom>
          </p:spPr>
        </p:pic>
      </p:grpSp>
      <p:sp>
        <p:nvSpPr>
          <p:cNvPr id="7" name="CuadroTexto 6"/>
          <p:cNvSpPr txBox="1"/>
          <p:nvPr/>
        </p:nvSpPr>
        <p:spPr>
          <a:xfrm>
            <a:off x="5559651" y="2415820"/>
            <a:ext cx="5200650" cy="1569660"/>
          </a:xfrm>
          <a:prstGeom prst="rect">
            <a:avLst/>
          </a:prstGeom>
          <a:noFill/>
        </p:spPr>
        <p:txBody>
          <a:bodyPr wrap="square" rtlCol="0">
            <a:spAutoFit/>
          </a:bodyPr>
          <a:lstStyle/>
          <a:p>
            <a:r>
              <a:rPr lang="es-ES" sz="2400" dirty="0"/>
              <a:t>Entonces el objetivo es manipular el valor de U, para todos los elementos de la envolvente, ya sea muros, techos o pisos.</a:t>
            </a:r>
          </a:p>
        </p:txBody>
      </p:sp>
      <p:sp>
        <p:nvSpPr>
          <p:cNvPr id="8" name="CuadroTexto 7">
            <a:extLst>
              <a:ext uri="{FF2B5EF4-FFF2-40B4-BE49-F238E27FC236}">
                <a16:creationId xmlns:a16="http://schemas.microsoft.com/office/drawing/2014/main" id="{1ABBF3B6-A710-9B38-E20C-FE1D249A2967}"/>
              </a:ext>
            </a:extLst>
          </p:cNvPr>
          <p:cNvSpPr txBox="1"/>
          <p:nvPr/>
        </p:nvSpPr>
        <p:spPr>
          <a:xfrm>
            <a:off x="5559651" y="344303"/>
            <a:ext cx="5200650" cy="1754326"/>
          </a:xfrm>
          <a:prstGeom prst="rect">
            <a:avLst/>
          </a:prstGeom>
          <a:noFill/>
        </p:spPr>
        <p:txBody>
          <a:bodyPr wrap="square" rtlCol="0">
            <a:spAutoFit/>
          </a:bodyPr>
          <a:lstStyle/>
          <a:p>
            <a:r>
              <a:rPr lang="es-AR" dirty="0"/>
              <a:t>Donde Q es la transferencia de energía en forma de calor.</a:t>
            </a:r>
          </a:p>
          <a:p>
            <a:r>
              <a:rPr lang="es-AR" dirty="0"/>
              <a:t>A es el área que atraviesa ese flujo de calor.</a:t>
            </a:r>
          </a:p>
          <a:p>
            <a:r>
              <a:rPr lang="es-AR" dirty="0"/>
              <a:t>(T1-T2) es la diferencia de temperatura </a:t>
            </a:r>
          </a:p>
          <a:p>
            <a:endParaRPr lang="es-AR" dirty="0"/>
          </a:p>
          <a:p>
            <a:r>
              <a:rPr lang="es-AR" dirty="0"/>
              <a:t>U Coeficiente global de transferencia de calor</a:t>
            </a:r>
          </a:p>
        </p:txBody>
      </p:sp>
      <p:pic>
        <p:nvPicPr>
          <p:cNvPr id="9" name="Picture 12" descr="ladri8-mat">
            <a:extLst>
              <a:ext uri="{FF2B5EF4-FFF2-40B4-BE49-F238E27FC236}">
                <a16:creationId xmlns:a16="http://schemas.microsoft.com/office/drawing/2014/main" id="{105D7F17-B42B-EDAC-3616-3A3E200A1B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08" y="3743351"/>
            <a:ext cx="2774288" cy="292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techosolu-mat">
            <a:extLst>
              <a:ext uri="{FF2B5EF4-FFF2-40B4-BE49-F238E27FC236}">
                <a16:creationId xmlns:a16="http://schemas.microsoft.com/office/drawing/2014/main" id="{9A806A6A-EF1E-D213-61F5-BF64D4B922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2051" y="4674256"/>
            <a:ext cx="3657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FD09A0ED-722E-639F-D0EC-F5538B0669C5}"/>
              </a:ext>
            </a:extLst>
          </p:cNvPr>
          <p:cNvPicPr>
            <a:picLocks noChangeAspect="1"/>
          </p:cNvPicPr>
          <p:nvPr/>
        </p:nvPicPr>
        <p:blipFill>
          <a:blip r:embed="rId8"/>
          <a:stretch>
            <a:fillRect/>
          </a:stretch>
        </p:blipFill>
        <p:spPr>
          <a:xfrm>
            <a:off x="5595855" y="4966111"/>
            <a:ext cx="1714739" cy="1752845"/>
          </a:xfrm>
          <a:prstGeom prst="rect">
            <a:avLst/>
          </a:prstGeom>
        </p:spPr>
      </p:pic>
      <p:pic>
        <p:nvPicPr>
          <p:cNvPr id="14" name="Imagen 13">
            <a:extLst>
              <a:ext uri="{FF2B5EF4-FFF2-40B4-BE49-F238E27FC236}">
                <a16:creationId xmlns:a16="http://schemas.microsoft.com/office/drawing/2014/main" id="{E466E076-B508-69E9-41AC-C7E5CCBA04E1}"/>
              </a:ext>
            </a:extLst>
          </p:cNvPr>
          <p:cNvPicPr>
            <a:picLocks noChangeAspect="1"/>
          </p:cNvPicPr>
          <p:nvPr/>
        </p:nvPicPr>
        <p:blipFill>
          <a:blip r:embed="rId9"/>
          <a:stretch>
            <a:fillRect/>
          </a:stretch>
        </p:blipFill>
        <p:spPr>
          <a:xfrm>
            <a:off x="7745933" y="4608557"/>
            <a:ext cx="4105275" cy="1895475"/>
          </a:xfrm>
          <a:prstGeom prst="rect">
            <a:avLst/>
          </a:prstGeom>
        </p:spPr>
      </p:pic>
    </p:spTree>
    <p:extLst>
      <p:ext uri="{BB962C8B-B14F-4D97-AF65-F5344CB8AC3E}">
        <p14:creationId xmlns:p14="http://schemas.microsoft.com/office/powerpoint/2010/main" val="143627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1">
                <a:lumMod val="5000"/>
                <a:lumOff val="95000"/>
              </a:schemeClr>
            </a:gs>
            <a:gs pos="44000">
              <a:schemeClr val="accent1">
                <a:lumMod val="45000"/>
                <a:lumOff val="55000"/>
              </a:schemeClr>
            </a:gs>
            <a:gs pos="67000">
              <a:schemeClr val="accent1">
                <a:lumMod val="45000"/>
                <a:lumOff val="55000"/>
              </a:schemeClr>
            </a:gs>
            <a:gs pos="88000">
              <a:schemeClr val="accent6">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581" name="Rectangle 8"/>
          <p:cNvSpPr>
            <a:spLocks noChangeArrowheads="1"/>
          </p:cNvSpPr>
          <p:nvPr/>
        </p:nvSpPr>
        <p:spPr bwMode="auto">
          <a:xfrm>
            <a:off x="272295" y="496086"/>
            <a:ext cx="5602725"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0488" tIns="44450" bIns="44450">
            <a:spAutoFit/>
          </a:bodyP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r>
              <a:rPr lang="es-ES_tradnl" altLang="es-ES" sz="1600" dirty="0">
                <a:solidFill>
                  <a:schemeClr val="tx1"/>
                </a:solidFill>
                <a:latin typeface="Calibri" panose="020F0502020204030204" pitchFamily="34" charset="0"/>
              </a:rPr>
              <a:t>La condensación en un cerramiento, modifica las propiedades de los materiales componentes, aumentando la transmitancia térmica del cerramiento y agravando el fenómeno de condensación. Existe mayor  caudal de pérdidas de calor al exterior y por lo tanto, mayor consumo de energía.</a:t>
            </a:r>
            <a:endParaRPr lang="es-ES" altLang="es-ES" sz="1600" dirty="0">
              <a:solidFill>
                <a:schemeClr val="tx1"/>
              </a:solidFill>
              <a:latin typeface="Calibri" panose="020F0502020204030204" pitchFamily="34" charset="0"/>
            </a:endParaRPr>
          </a:p>
        </p:txBody>
      </p:sp>
      <p:sp>
        <p:nvSpPr>
          <p:cNvPr id="9" name="8 Rectángulo"/>
          <p:cNvSpPr/>
          <p:nvPr/>
        </p:nvSpPr>
        <p:spPr>
          <a:xfrm>
            <a:off x="272295" y="69500"/>
            <a:ext cx="4390946" cy="523220"/>
          </a:xfrm>
          <a:prstGeom prst="rect">
            <a:avLst/>
          </a:prstGeom>
          <a:noFill/>
        </p:spPr>
        <p:txBody>
          <a:bodyPr wrap="none">
            <a:spAutoFit/>
          </a:bodyPr>
          <a:lstStyle/>
          <a:p>
            <a:pPr algn="ctr">
              <a:defRPr/>
            </a:pPr>
            <a:r>
              <a:rPr lang="es-ES" sz="2800" b="1" dirty="0">
                <a:ln w="1905"/>
                <a:solidFill>
                  <a:schemeClr val="accent1"/>
                </a:solidFill>
                <a:effectLst>
                  <a:innerShdw blurRad="69850" dist="43180" dir="5400000">
                    <a:srgbClr val="000000">
                      <a:alpha val="65000"/>
                    </a:srgbClr>
                  </a:innerShdw>
                </a:effectLst>
              </a:rPr>
              <a:t>Condensaciones – Humedad</a:t>
            </a:r>
          </a:p>
        </p:txBody>
      </p:sp>
      <p:sp>
        <p:nvSpPr>
          <p:cNvPr id="2" name="13 Rectángulo">
            <a:extLst>
              <a:ext uri="{FF2B5EF4-FFF2-40B4-BE49-F238E27FC236}">
                <a16:creationId xmlns:a16="http://schemas.microsoft.com/office/drawing/2014/main" id="{1AAF7710-BAEE-00FA-1F3B-E8391D889094}"/>
              </a:ext>
            </a:extLst>
          </p:cNvPr>
          <p:cNvSpPr/>
          <p:nvPr/>
        </p:nvSpPr>
        <p:spPr>
          <a:xfrm>
            <a:off x="272295" y="1816960"/>
            <a:ext cx="1989968" cy="523220"/>
          </a:xfrm>
          <a:prstGeom prst="rect">
            <a:avLst/>
          </a:prstGeom>
          <a:noFill/>
        </p:spPr>
        <p:txBody>
          <a:bodyPr wrap="none">
            <a:spAutoFit/>
          </a:bodyPr>
          <a:lstStyle/>
          <a:p>
            <a:pPr algn="ctr">
              <a:defRPr/>
            </a:pPr>
            <a:r>
              <a:rPr lang="es-ES" sz="2800" b="1" dirty="0">
                <a:ln w="1905"/>
                <a:solidFill>
                  <a:schemeClr val="accent1"/>
                </a:solidFill>
                <a:effectLst>
                  <a:innerShdw blurRad="69850" dist="43180" dir="5400000">
                    <a:srgbClr val="000000">
                      <a:alpha val="65000"/>
                    </a:srgbClr>
                  </a:innerShdw>
                </a:effectLst>
              </a:rPr>
              <a:t>Carpinterías</a:t>
            </a:r>
          </a:p>
        </p:txBody>
      </p:sp>
      <p:graphicFrame>
        <p:nvGraphicFramePr>
          <p:cNvPr id="3" name="Group 152">
            <a:extLst>
              <a:ext uri="{FF2B5EF4-FFF2-40B4-BE49-F238E27FC236}">
                <a16:creationId xmlns:a16="http://schemas.microsoft.com/office/drawing/2014/main" id="{642F3F86-89C9-0BA8-6260-F5CC057B9551}"/>
              </a:ext>
            </a:extLst>
          </p:cNvPr>
          <p:cNvGraphicFramePr>
            <a:graphicFrameLocks/>
          </p:cNvGraphicFramePr>
          <p:nvPr>
            <p:extLst>
              <p:ext uri="{D42A27DB-BD31-4B8C-83A1-F6EECF244321}">
                <p14:modId xmlns:p14="http://schemas.microsoft.com/office/powerpoint/2010/main" val="831760569"/>
              </p:ext>
            </p:extLst>
          </p:nvPr>
        </p:nvGraphicFramePr>
        <p:xfrm>
          <a:off x="272295" y="2351610"/>
          <a:ext cx="3294380" cy="3140648"/>
        </p:xfrm>
        <a:graphic>
          <a:graphicData uri="http://schemas.openxmlformats.org/drawingml/2006/table">
            <a:tbl>
              <a:tblPr/>
              <a:tblGrid>
                <a:gridCol w="1043454">
                  <a:extLst>
                    <a:ext uri="{9D8B030D-6E8A-4147-A177-3AD203B41FA5}">
                      <a16:colId xmlns:a16="http://schemas.microsoft.com/office/drawing/2014/main" val="20000"/>
                    </a:ext>
                  </a:extLst>
                </a:gridCol>
                <a:gridCol w="691993">
                  <a:extLst>
                    <a:ext uri="{9D8B030D-6E8A-4147-A177-3AD203B41FA5}">
                      <a16:colId xmlns:a16="http://schemas.microsoft.com/office/drawing/2014/main" val="20001"/>
                    </a:ext>
                  </a:extLst>
                </a:gridCol>
                <a:gridCol w="637319">
                  <a:extLst>
                    <a:ext uri="{9D8B030D-6E8A-4147-A177-3AD203B41FA5}">
                      <a16:colId xmlns:a16="http://schemas.microsoft.com/office/drawing/2014/main" val="20002"/>
                    </a:ext>
                  </a:extLst>
                </a:gridCol>
                <a:gridCol w="921614">
                  <a:extLst>
                    <a:ext uri="{9D8B030D-6E8A-4147-A177-3AD203B41FA5}">
                      <a16:colId xmlns:a16="http://schemas.microsoft.com/office/drawing/2014/main" val="20003"/>
                    </a:ext>
                  </a:extLst>
                </a:gridCol>
              </a:tblGrid>
              <a:tr h="812528">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050" b="0" i="0" u="none" strike="noStrike" cap="none" normalizeH="0" baseline="0" dirty="0">
                          <a:ln>
                            <a:noFill/>
                          </a:ln>
                          <a:solidFill>
                            <a:schemeClr val="tx1"/>
                          </a:solidFill>
                          <a:effectLst/>
                          <a:latin typeface="Verdana" pitchFamily="34" charset="0"/>
                        </a:rPr>
                        <a:t>Carpintería</a:t>
                      </a:r>
                    </a:p>
                  </a:txBody>
                  <a:tcPr marL="90488" marT="44431" marB="444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050" b="0" i="0" u="none" strike="noStrike" cap="none" normalizeH="0" baseline="0" dirty="0">
                          <a:ln>
                            <a:noFill/>
                          </a:ln>
                          <a:solidFill>
                            <a:schemeClr val="tx1"/>
                          </a:solidFill>
                          <a:effectLst/>
                          <a:latin typeface="Verdana" pitchFamily="34" charset="0"/>
                        </a:rPr>
                        <a:t>Fija</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050" b="0" i="0" u="none" strike="noStrike" cap="none" normalizeH="0" baseline="0" dirty="0">
                          <a:ln>
                            <a:noFill/>
                          </a:ln>
                          <a:solidFill>
                            <a:schemeClr val="tx1"/>
                          </a:solidFill>
                          <a:effectLst/>
                          <a:latin typeface="Verdana" pitchFamily="34" charset="0"/>
                        </a:rPr>
                        <a:t>Vidrio Simple</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050" b="0" i="0" u="none" strike="noStrike" cap="none" normalizeH="0" baseline="0" dirty="0">
                          <a:ln>
                            <a:noFill/>
                          </a:ln>
                          <a:solidFill>
                            <a:schemeClr val="tx1"/>
                          </a:solidFill>
                          <a:effectLst/>
                          <a:latin typeface="Verdana" pitchFamily="34" charset="0"/>
                        </a:rPr>
                        <a:t>Fija</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050" b="0" i="0" u="none" strike="noStrike" cap="none" normalizeH="0" baseline="0" dirty="0">
                          <a:ln>
                            <a:noFill/>
                          </a:ln>
                          <a:solidFill>
                            <a:schemeClr val="tx1"/>
                          </a:solidFill>
                          <a:effectLst/>
                          <a:latin typeface="Verdana" pitchFamily="34" charset="0"/>
                        </a:rPr>
                        <a:t>DVH</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050" b="0" i="0" u="none" strike="noStrike" cap="none" normalizeH="0" baseline="0" dirty="0">
                          <a:ln>
                            <a:noFill/>
                          </a:ln>
                          <a:solidFill>
                            <a:schemeClr val="tx1"/>
                          </a:solidFill>
                          <a:effectLst/>
                          <a:latin typeface="Verdana" pitchFamily="34" charset="0"/>
                        </a:rPr>
                        <a:t>Operable</a:t>
                      </a:r>
                    </a:p>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050" b="0" i="0" u="none" strike="noStrike" cap="none" normalizeH="0" baseline="0" dirty="0">
                          <a:ln>
                            <a:noFill/>
                          </a:ln>
                          <a:solidFill>
                            <a:schemeClr val="tx1"/>
                          </a:solidFill>
                          <a:effectLst/>
                          <a:latin typeface="Verdana" pitchFamily="34" charset="0"/>
                        </a:rPr>
                        <a:t>DVH</a:t>
                      </a:r>
                    </a:p>
                  </a:txBody>
                  <a:tcPr marL="90488" marT="44431" marB="444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9414">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a:ln>
                            <a:noFill/>
                          </a:ln>
                          <a:solidFill>
                            <a:schemeClr val="tx1"/>
                          </a:solidFill>
                          <a:effectLst/>
                          <a:latin typeface="Verdana" pitchFamily="34" charset="0"/>
                        </a:rPr>
                        <a:t>Aluminio</a:t>
                      </a:r>
                    </a:p>
                  </a:txBody>
                  <a:tcPr marL="90488" marT="44431" marB="444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dirty="0">
                          <a:ln>
                            <a:noFill/>
                          </a:ln>
                          <a:solidFill>
                            <a:schemeClr val="tx1"/>
                          </a:solidFill>
                          <a:effectLst/>
                          <a:latin typeface="Verdana" pitchFamily="34" charset="0"/>
                        </a:rPr>
                        <a:t>6,4</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a:ln>
                            <a:noFill/>
                          </a:ln>
                          <a:solidFill>
                            <a:schemeClr val="tx1"/>
                          </a:solidFill>
                          <a:effectLst/>
                          <a:latin typeface="Verdana" pitchFamily="34" charset="0"/>
                        </a:rPr>
                        <a:t>3,0</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a:ln>
                            <a:noFill/>
                          </a:ln>
                          <a:solidFill>
                            <a:schemeClr val="tx1"/>
                          </a:solidFill>
                          <a:effectLst/>
                          <a:latin typeface="Verdana" pitchFamily="34" charset="0"/>
                        </a:rPr>
                        <a:t>4,1</a:t>
                      </a:r>
                    </a:p>
                  </a:txBody>
                  <a:tcPr marL="90488" marT="44431" marB="444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1534">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dirty="0">
                          <a:ln>
                            <a:noFill/>
                          </a:ln>
                          <a:solidFill>
                            <a:schemeClr val="tx1"/>
                          </a:solidFill>
                          <a:effectLst/>
                          <a:latin typeface="Verdana" pitchFamily="34" charset="0"/>
                        </a:rPr>
                        <a:t>Al con RPT</a:t>
                      </a:r>
                    </a:p>
                    <a:p>
                      <a:pPr marL="0" marR="0" lvl="0" indent="0" algn="l" defTabSz="914400" rtl="0" eaLnBrk="0" fontAlgn="base" latinLnBrk="0" hangingPunct="0">
                        <a:lnSpc>
                          <a:spcPct val="100000"/>
                        </a:lnSpc>
                        <a:spcBef>
                          <a:spcPct val="100000"/>
                        </a:spcBef>
                        <a:spcAft>
                          <a:spcPct val="0"/>
                        </a:spcAft>
                        <a:buClrTx/>
                        <a:buSzTx/>
                        <a:buFontTx/>
                        <a:buNone/>
                        <a:tabLst/>
                      </a:pPr>
                      <a:r>
                        <a:rPr kumimoji="0" lang="es-ES" sz="900" b="0" i="0" u="none" strike="noStrike" cap="none" normalizeH="0" baseline="0" dirty="0">
                          <a:ln>
                            <a:noFill/>
                          </a:ln>
                          <a:solidFill>
                            <a:schemeClr val="tx1"/>
                          </a:solidFill>
                          <a:effectLst/>
                          <a:latin typeface="Verdana" pitchFamily="34" charset="0"/>
                        </a:rPr>
                        <a:t>(Rotura de Puente Térmico)</a:t>
                      </a:r>
                    </a:p>
                  </a:txBody>
                  <a:tcPr marL="90488" marT="44431" marB="444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dirty="0">
                          <a:ln>
                            <a:noFill/>
                          </a:ln>
                          <a:solidFill>
                            <a:schemeClr val="tx1"/>
                          </a:solidFill>
                          <a:effectLst/>
                          <a:latin typeface="Verdana" pitchFamily="34" charset="0"/>
                        </a:rPr>
                        <a:t>6,1</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a:ln>
                            <a:noFill/>
                          </a:ln>
                          <a:solidFill>
                            <a:schemeClr val="tx1"/>
                          </a:solidFill>
                          <a:effectLst/>
                          <a:latin typeface="Verdana" pitchFamily="34" charset="0"/>
                        </a:rPr>
                        <a:t>2,6</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dirty="0">
                          <a:ln>
                            <a:noFill/>
                          </a:ln>
                          <a:solidFill>
                            <a:schemeClr val="tx1"/>
                          </a:solidFill>
                          <a:effectLst/>
                          <a:latin typeface="Verdana" pitchFamily="34" charset="0"/>
                        </a:rPr>
                        <a:t>2,9</a:t>
                      </a:r>
                    </a:p>
                  </a:txBody>
                  <a:tcPr marL="90488" marT="44431" marB="444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73">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dirty="0">
                          <a:ln>
                            <a:noFill/>
                          </a:ln>
                          <a:solidFill>
                            <a:schemeClr val="tx1"/>
                          </a:solidFill>
                          <a:effectLst/>
                          <a:latin typeface="Verdana" pitchFamily="34" charset="0"/>
                        </a:rPr>
                        <a:t>Madera/</a:t>
                      </a:r>
                      <a:br>
                        <a:rPr kumimoji="0" lang="es-ES" sz="1100" b="0" i="0" u="none" strike="noStrike" cap="none" normalizeH="0" baseline="0" dirty="0">
                          <a:ln>
                            <a:noFill/>
                          </a:ln>
                          <a:solidFill>
                            <a:schemeClr val="tx1"/>
                          </a:solidFill>
                          <a:effectLst/>
                          <a:latin typeface="Verdana" pitchFamily="34" charset="0"/>
                        </a:rPr>
                      </a:br>
                      <a:r>
                        <a:rPr kumimoji="0" lang="es-ES" sz="1100" b="0" i="0" u="none" strike="noStrike" cap="none" normalizeH="0" baseline="0" dirty="0">
                          <a:ln>
                            <a:noFill/>
                          </a:ln>
                          <a:solidFill>
                            <a:schemeClr val="tx1"/>
                          </a:solidFill>
                          <a:effectLst/>
                          <a:latin typeface="Verdana" pitchFamily="34" charset="0"/>
                        </a:rPr>
                        <a:t>Plástico</a:t>
                      </a:r>
                    </a:p>
                  </a:txBody>
                  <a:tcPr marL="90488" marT="44431" marB="444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a:ln>
                            <a:noFill/>
                          </a:ln>
                          <a:solidFill>
                            <a:schemeClr val="tx1"/>
                          </a:solidFill>
                          <a:effectLst/>
                          <a:latin typeface="Verdana" pitchFamily="34" charset="0"/>
                        </a:rPr>
                        <a:t>5,6</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dirty="0">
                          <a:ln>
                            <a:noFill/>
                          </a:ln>
                          <a:solidFill>
                            <a:schemeClr val="tx1"/>
                          </a:solidFill>
                          <a:effectLst/>
                          <a:latin typeface="Verdana" pitchFamily="34" charset="0"/>
                        </a:rPr>
                        <a:t>2,2</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a:ln>
                            <a:noFill/>
                          </a:ln>
                          <a:solidFill>
                            <a:schemeClr val="tx1"/>
                          </a:solidFill>
                          <a:effectLst/>
                          <a:latin typeface="Verdana" pitchFamily="34" charset="0"/>
                        </a:rPr>
                        <a:t>2,4</a:t>
                      </a:r>
                    </a:p>
                  </a:txBody>
                  <a:tcPr marL="90488" marT="44431" marB="444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9050">
                <a:tc>
                  <a:txBody>
                    <a:bodyPr/>
                    <a:lstStyle/>
                    <a:p>
                      <a:pPr marL="0" marR="0" lvl="0" indent="0" algn="l"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a:ln>
                            <a:noFill/>
                          </a:ln>
                          <a:solidFill>
                            <a:schemeClr val="tx1"/>
                          </a:solidFill>
                          <a:effectLst/>
                          <a:latin typeface="Verdana" pitchFamily="34" charset="0"/>
                        </a:rPr>
                        <a:t>Plástico con relleno de fibra de vidrio</a:t>
                      </a:r>
                    </a:p>
                  </a:txBody>
                  <a:tcPr marL="90488" marT="44431" marB="444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a:ln>
                            <a:noFill/>
                          </a:ln>
                          <a:solidFill>
                            <a:schemeClr val="tx1"/>
                          </a:solidFill>
                          <a:effectLst/>
                          <a:latin typeface="Verdana" pitchFamily="34" charset="0"/>
                        </a:rPr>
                        <a:t>5,4</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dirty="0">
                          <a:ln>
                            <a:noFill/>
                          </a:ln>
                          <a:solidFill>
                            <a:schemeClr val="tx1"/>
                          </a:solidFill>
                          <a:effectLst/>
                          <a:latin typeface="Verdana" pitchFamily="34" charset="0"/>
                        </a:rPr>
                        <a:t>2,1</a:t>
                      </a:r>
                    </a:p>
                  </a:txBody>
                  <a:tcPr marL="90488" marT="44431" marB="444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Tx/>
                        <a:buSzTx/>
                        <a:buFontTx/>
                        <a:buNone/>
                        <a:tabLst/>
                      </a:pPr>
                      <a:r>
                        <a:rPr kumimoji="0" lang="es-ES" sz="1100" b="0" i="0" u="none" strike="noStrike" cap="none" normalizeH="0" baseline="0" dirty="0">
                          <a:ln>
                            <a:noFill/>
                          </a:ln>
                          <a:solidFill>
                            <a:schemeClr val="tx1"/>
                          </a:solidFill>
                          <a:effectLst/>
                          <a:latin typeface="Verdana" pitchFamily="34" charset="0"/>
                        </a:rPr>
                        <a:t>2,1</a:t>
                      </a:r>
                    </a:p>
                  </a:txBody>
                  <a:tcPr marL="90488" marT="44431" marB="4443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4" name="Grupo 3">
            <a:extLst>
              <a:ext uri="{FF2B5EF4-FFF2-40B4-BE49-F238E27FC236}">
                <a16:creationId xmlns:a16="http://schemas.microsoft.com/office/drawing/2014/main" id="{B1E9A600-9E33-834A-4B45-2006461F8D5F}"/>
              </a:ext>
            </a:extLst>
          </p:cNvPr>
          <p:cNvGrpSpPr/>
          <p:nvPr/>
        </p:nvGrpSpPr>
        <p:grpSpPr>
          <a:xfrm>
            <a:off x="3690143" y="2483832"/>
            <a:ext cx="3294380" cy="2906190"/>
            <a:chOff x="5005388" y="1916114"/>
            <a:chExt cx="5554662" cy="4491037"/>
          </a:xfrm>
        </p:grpSpPr>
        <p:pic>
          <p:nvPicPr>
            <p:cNvPr id="5" name="Picture 9" descr="tipo de ventana 2">
              <a:extLst>
                <a:ext uri="{FF2B5EF4-FFF2-40B4-BE49-F238E27FC236}">
                  <a16:creationId xmlns:a16="http://schemas.microsoft.com/office/drawing/2014/main" id="{4BF9F8D9-D8A1-9E7E-13B8-574F167C0BC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226" y="1916114"/>
              <a:ext cx="1808163"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ipo de ventana 1">
              <a:extLst>
                <a:ext uri="{FF2B5EF4-FFF2-40B4-BE49-F238E27FC236}">
                  <a16:creationId xmlns:a16="http://schemas.microsoft.com/office/drawing/2014/main" id="{0BB1F2D2-773D-5443-246A-2B5C8FE6D9C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388" y="1916114"/>
              <a:ext cx="180816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tipo de ventana 3">
              <a:extLst>
                <a:ext uri="{FF2B5EF4-FFF2-40B4-BE49-F238E27FC236}">
                  <a16:creationId xmlns:a16="http://schemas.microsoft.com/office/drawing/2014/main" id="{4A4FE57F-6A25-0D4E-25A0-ED58B3FB87D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1888" y="1916114"/>
              <a:ext cx="180816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tipo de ventana 4">
              <a:extLst>
                <a:ext uri="{FF2B5EF4-FFF2-40B4-BE49-F238E27FC236}">
                  <a16:creationId xmlns:a16="http://schemas.microsoft.com/office/drawing/2014/main" id="{B65865C0-98AC-7676-6F5F-BA61DC8986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3457575"/>
              <a:ext cx="180816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tipo de ventana 5">
              <a:extLst>
                <a:ext uri="{FF2B5EF4-FFF2-40B4-BE49-F238E27FC236}">
                  <a16:creationId xmlns:a16="http://schemas.microsoft.com/office/drawing/2014/main" id="{41DD42C0-9537-A544-9B91-4F6CB36510A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0701" y="3457575"/>
              <a:ext cx="1808163"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tipo de ventana 6">
              <a:extLst>
                <a:ext uri="{FF2B5EF4-FFF2-40B4-BE49-F238E27FC236}">
                  <a16:creationId xmlns:a16="http://schemas.microsoft.com/office/drawing/2014/main" id="{209BC994-F6F6-BB11-FE46-912B3C3A016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2363" y="3457575"/>
              <a:ext cx="180816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tipo de ventana 7">
              <a:extLst>
                <a:ext uri="{FF2B5EF4-FFF2-40B4-BE49-F238E27FC236}">
                  <a16:creationId xmlns:a16="http://schemas.microsoft.com/office/drawing/2014/main" id="{460A7D3E-D571-E0A4-41F6-A99CFA9CB98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8563" y="5008564"/>
              <a:ext cx="180816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tipo de ventana 8">
              <a:extLst>
                <a:ext uri="{FF2B5EF4-FFF2-40B4-BE49-F238E27FC236}">
                  <a16:creationId xmlns:a16="http://schemas.microsoft.com/office/drawing/2014/main" id="{4719D1A3-0DBB-53FD-A09E-41C146A3C9D4}"/>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0701" y="5008564"/>
              <a:ext cx="1808163"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tipo de ventana 9">
              <a:extLst>
                <a:ext uri="{FF2B5EF4-FFF2-40B4-BE49-F238E27FC236}">
                  <a16:creationId xmlns:a16="http://schemas.microsoft.com/office/drawing/2014/main" id="{2249501E-F38E-34DF-44C1-1280ACE314D0}"/>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2363" y="5008564"/>
              <a:ext cx="180816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6 Rectángulo">
            <a:extLst>
              <a:ext uri="{FF2B5EF4-FFF2-40B4-BE49-F238E27FC236}">
                <a16:creationId xmlns:a16="http://schemas.microsoft.com/office/drawing/2014/main" id="{DF3D309B-9EED-BA91-0FCA-45E6AE5AD664}"/>
              </a:ext>
            </a:extLst>
          </p:cNvPr>
          <p:cNvSpPr/>
          <p:nvPr/>
        </p:nvSpPr>
        <p:spPr>
          <a:xfrm>
            <a:off x="6812280" y="69500"/>
            <a:ext cx="3555376" cy="523220"/>
          </a:xfrm>
          <a:prstGeom prst="rect">
            <a:avLst/>
          </a:prstGeom>
          <a:noFill/>
        </p:spPr>
        <p:txBody>
          <a:bodyPr wrap="square">
            <a:spAutoFit/>
          </a:bodyPr>
          <a:lstStyle/>
          <a:p>
            <a:pPr algn="ctr">
              <a:defRPr/>
            </a:pPr>
            <a:r>
              <a:rPr lang="es-ES" sz="2800" b="1" dirty="0">
                <a:ln w="1905"/>
                <a:solidFill>
                  <a:schemeClr val="accent1"/>
                </a:solidFill>
                <a:effectLst>
                  <a:innerShdw blurRad="69850" dist="43180" dir="5400000">
                    <a:srgbClr val="000000">
                      <a:alpha val="65000"/>
                    </a:srgbClr>
                  </a:innerShdw>
                </a:effectLst>
              </a:rPr>
              <a:t>Infiltraciones del aire</a:t>
            </a:r>
          </a:p>
        </p:txBody>
      </p:sp>
      <p:pic>
        <p:nvPicPr>
          <p:cNvPr id="16" name="Picture 15" descr="infiltracion1">
            <a:extLst>
              <a:ext uri="{FF2B5EF4-FFF2-40B4-BE49-F238E27FC236}">
                <a16:creationId xmlns:a16="http://schemas.microsoft.com/office/drawing/2014/main" id="{0AC7BD17-0D5D-6830-BE73-162DF56E2A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9467" y="554069"/>
            <a:ext cx="2082007" cy="196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BBC79AAC-E6FE-6448-8EC0-729166627296}"/>
              </a:ext>
            </a:extLst>
          </p:cNvPr>
          <p:cNvSpPr txBox="1"/>
          <p:nvPr/>
        </p:nvSpPr>
        <p:spPr>
          <a:xfrm>
            <a:off x="9956418" y="662798"/>
            <a:ext cx="2082007" cy="1569660"/>
          </a:xfrm>
          <a:prstGeom prst="rect">
            <a:avLst/>
          </a:prstGeom>
          <a:noFill/>
        </p:spPr>
        <p:txBody>
          <a:bodyPr wrap="square">
            <a:spAutoFit/>
          </a:bodyPr>
          <a:lstStyle/>
          <a:p>
            <a:r>
              <a:rPr lang="es-ES" altLang="es-ES" sz="1600" dirty="0">
                <a:latin typeface="Calibri" panose="020F0502020204030204" pitchFamily="34" charset="0"/>
              </a:rPr>
              <a:t>Las pérdidas de calor causadas por infiltraciones de aire pueden representar hasta un 30 % de las totales de un edificio. </a:t>
            </a:r>
            <a:endParaRPr lang="es-AR" sz="1600" dirty="0">
              <a:latin typeface="Calibri" panose="020F0502020204030204" pitchFamily="34" charset="0"/>
            </a:endParaRPr>
          </a:p>
        </p:txBody>
      </p:sp>
      <p:sp>
        <p:nvSpPr>
          <p:cNvPr id="19" name="5 Rectángulo">
            <a:extLst>
              <a:ext uri="{FF2B5EF4-FFF2-40B4-BE49-F238E27FC236}">
                <a16:creationId xmlns:a16="http://schemas.microsoft.com/office/drawing/2014/main" id="{CA332294-D112-02AB-DDC6-08FC28D1DC77}"/>
              </a:ext>
            </a:extLst>
          </p:cNvPr>
          <p:cNvSpPr/>
          <p:nvPr/>
        </p:nvSpPr>
        <p:spPr>
          <a:xfrm>
            <a:off x="8083354" y="2721114"/>
            <a:ext cx="2432524" cy="523220"/>
          </a:xfrm>
          <a:prstGeom prst="rect">
            <a:avLst/>
          </a:prstGeom>
          <a:noFill/>
        </p:spPr>
        <p:txBody>
          <a:bodyPr wrap="none">
            <a:spAutoFit/>
          </a:bodyPr>
          <a:lstStyle/>
          <a:p>
            <a:pPr algn="ctr">
              <a:defRPr/>
            </a:pPr>
            <a:r>
              <a:rPr lang="es-ES" sz="2800" b="1" dirty="0">
                <a:ln w="1905"/>
                <a:solidFill>
                  <a:schemeClr val="accent1"/>
                </a:solidFill>
                <a:effectLst>
                  <a:innerShdw blurRad="69850" dist="43180" dir="5400000">
                    <a:srgbClr val="000000">
                      <a:alpha val="65000"/>
                    </a:srgbClr>
                  </a:innerShdw>
                </a:effectLst>
              </a:rPr>
              <a:t>Diseño - Forma</a:t>
            </a:r>
          </a:p>
        </p:txBody>
      </p:sp>
      <p:pic>
        <p:nvPicPr>
          <p:cNvPr id="20" name="Picture 16" descr="radiacionsobrefachadas">
            <a:extLst>
              <a:ext uri="{FF2B5EF4-FFF2-40B4-BE49-F238E27FC236}">
                <a16:creationId xmlns:a16="http://schemas.microsoft.com/office/drawing/2014/main" id="{F26D31DB-91C7-B0CE-D3F9-558B39C04A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05828" y="3216388"/>
            <a:ext cx="2187575" cy="221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71571"/>
      </p:ext>
    </p:extLst>
  </p:cSld>
  <p:clrMapOvr>
    <a:masterClrMapping/>
  </p:clrMapOvr>
  <p:transition spd="slow" advTm="21795"/>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1">
                <a:lumMod val="5000"/>
                <a:lumOff val="95000"/>
              </a:schemeClr>
            </a:gs>
            <a:gs pos="44000">
              <a:schemeClr val="accent1">
                <a:lumMod val="45000"/>
                <a:lumOff val="55000"/>
              </a:schemeClr>
            </a:gs>
            <a:gs pos="67000">
              <a:schemeClr val="accent1">
                <a:lumMod val="45000"/>
                <a:lumOff val="55000"/>
              </a:schemeClr>
            </a:gs>
            <a:gs pos="88000">
              <a:schemeClr val="accent6">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2" name="Picture 4" descr="ventilacion_cruzada">
            <a:extLst>
              <a:ext uri="{FF2B5EF4-FFF2-40B4-BE49-F238E27FC236}">
                <a16:creationId xmlns:a16="http://schemas.microsoft.com/office/drawing/2014/main" id="{E7104BC7-1F15-06D5-1080-C8CF95E70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268" y="4277812"/>
            <a:ext cx="2626482" cy="240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5A7BD0BC-FB77-6AC3-4B48-8786CACA9CC1}"/>
              </a:ext>
            </a:extLst>
          </p:cNvPr>
          <p:cNvPicPr>
            <a:picLocks noChangeAspect="1"/>
          </p:cNvPicPr>
          <p:nvPr/>
        </p:nvPicPr>
        <p:blipFill>
          <a:blip r:embed="rId3"/>
          <a:stretch>
            <a:fillRect/>
          </a:stretch>
        </p:blipFill>
        <p:spPr>
          <a:xfrm>
            <a:off x="6232222" y="260631"/>
            <a:ext cx="5297842" cy="2319558"/>
          </a:xfrm>
          <a:prstGeom prst="rect">
            <a:avLst/>
          </a:prstGeom>
        </p:spPr>
      </p:pic>
      <p:pic>
        <p:nvPicPr>
          <p:cNvPr id="7" name="Imagen 6">
            <a:extLst>
              <a:ext uri="{FF2B5EF4-FFF2-40B4-BE49-F238E27FC236}">
                <a16:creationId xmlns:a16="http://schemas.microsoft.com/office/drawing/2014/main" id="{598F0DA1-9DB1-03DC-866A-078D7EE7D914}"/>
              </a:ext>
            </a:extLst>
          </p:cNvPr>
          <p:cNvPicPr>
            <a:picLocks noChangeAspect="1"/>
          </p:cNvPicPr>
          <p:nvPr/>
        </p:nvPicPr>
        <p:blipFill>
          <a:blip r:embed="rId4"/>
          <a:stretch>
            <a:fillRect/>
          </a:stretch>
        </p:blipFill>
        <p:spPr>
          <a:xfrm>
            <a:off x="243870" y="5184837"/>
            <a:ext cx="4176977" cy="1292874"/>
          </a:xfrm>
          <a:prstGeom prst="rect">
            <a:avLst/>
          </a:prstGeom>
        </p:spPr>
      </p:pic>
      <p:pic>
        <p:nvPicPr>
          <p:cNvPr id="9" name="Picture 32" descr="sombreo01">
            <a:extLst>
              <a:ext uri="{FF2B5EF4-FFF2-40B4-BE49-F238E27FC236}">
                <a16:creationId xmlns:a16="http://schemas.microsoft.com/office/drawing/2014/main" id="{4B2B4860-DA74-9023-5E3C-8353400C5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0847" y="3367055"/>
            <a:ext cx="4176977" cy="171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5"/>
          <p:cNvSpPr>
            <a:spLocks noChangeArrowheads="1"/>
          </p:cNvSpPr>
          <p:nvPr/>
        </p:nvSpPr>
        <p:spPr bwMode="auto">
          <a:xfrm>
            <a:off x="1524001" y="2402656"/>
            <a:ext cx="18376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90488" tIns="44450" bIns="44450" anchor="ctr">
            <a:spAutoFit/>
          </a:bodyP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ES" altLang="es-ES" sz="1800">
              <a:solidFill>
                <a:schemeClr val="tx1"/>
              </a:solidFill>
              <a:latin typeface="Calibri" panose="020F0502020204030204" pitchFamily="34" charset="0"/>
            </a:endParaRPr>
          </a:p>
        </p:txBody>
      </p:sp>
      <p:graphicFrame>
        <p:nvGraphicFramePr>
          <p:cNvPr id="29699" name="Object 2"/>
          <p:cNvGraphicFramePr>
            <a:graphicFrameLocks/>
          </p:cNvGraphicFramePr>
          <p:nvPr>
            <p:extLst>
              <p:ext uri="{D42A27DB-BD31-4B8C-83A1-F6EECF244321}">
                <p14:modId xmlns:p14="http://schemas.microsoft.com/office/powerpoint/2010/main" val="841079180"/>
              </p:ext>
            </p:extLst>
          </p:nvPr>
        </p:nvGraphicFramePr>
        <p:xfrm>
          <a:off x="70772" y="967611"/>
          <a:ext cx="3048000" cy="1639834"/>
        </p:xfrm>
        <a:graphic>
          <a:graphicData uri="http://schemas.openxmlformats.org/presentationml/2006/ole">
            <mc:AlternateContent xmlns:mc="http://schemas.openxmlformats.org/markup-compatibility/2006">
              <mc:Choice xmlns:v="urn:schemas-microsoft-com:vml" Requires="v">
                <p:oleObj r:id="rId6" imgW="9296400" imgH="5133975" progId="">
                  <p:embed/>
                </p:oleObj>
              </mc:Choice>
              <mc:Fallback>
                <p:oleObj r:id="rId6" imgW="9296400" imgH="5133975" progId="">
                  <p:embed/>
                  <p:pic>
                    <p:nvPicPr>
                      <p:cNvPr id="29699" name="Object 2"/>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72" y="967611"/>
                        <a:ext cx="3048000" cy="1639834"/>
                      </a:xfrm>
                      <a:prstGeom prst="rect">
                        <a:avLst/>
                      </a:prstGeom>
                      <a:noFill/>
                      <a:ln>
                        <a:noFill/>
                      </a:ln>
                    </p:spPr>
                  </p:pic>
                </p:oleObj>
              </mc:Fallback>
            </mc:AlternateContent>
          </a:graphicData>
        </a:graphic>
      </p:graphicFrame>
      <p:sp>
        <p:nvSpPr>
          <p:cNvPr id="29700" name="Rectangle 8"/>
          <p:cNvSpPr>
            <a:spLocks noChangeArrowheads="1"/>
          </p:cNvSpPr>
          <p:nvPr/>
        </p:nvSpPr>
        <p:spPr bwMode="auto">
          <a:xfrm>
            <a:off x="1524001" y="1488256"/>
            <a:ext cx="18376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90488" tIns="44450" bIns="44450" anchor="ctr">
            <a:spAutoFit/>
          </a:bodyP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ES" altLang="es-ES" sz="1800">
              <a:solidFill>
                <a:schemeClr val="tx1"/>
              </a:solidFill>
              <a:latin typeface="Calibri" panose="020F0502020204030204" pitchFamily="34" charset="0"/>
            </a:endParaRPr>
          </a:p>
        </p:txBody>
      </p:sp>
      <p:sp>
        <p:nvSpPr>
          <p:cNvPr id="29702" name="Text Box 11"/>
          <p:cNvSpPr txBox="1">
            <a:spLocks noChangeArrowheads="1"/>
          </p:cNvSpPr>
          <p:nvPr/>
        </p:nvSpPr>
        <p:spPr bwMode="auto">
          <a:xfrm>
            <a:off x="2715166" y="997101"/>
            <a:ext cx="1896284"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0488" tIns="44450" bIns="44450">
            <a:spAutoFit/>
          </a:bodyP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50000"/>
              </a:spcBef>
              <a:buClrTx/>
              <a:buFontTx/>
              <a:buNone/>
            </a:pPr>
            <a:r>
              <a:rPr lang="es-ES" altLang="es-ES" sz="1600" b="1" dirty="0">
                <a:solidFill>
                  <a:schemeClr val="tx1"/>
                </a:solidFill>
                <a:latin typeface="Calibri" panose="020F0502020204030204" pitchFamily="34" charset="0"/>
              </a:rPr>
              <a:t>Orientaciones con protección solar necesaria</a:t>
            </a:r>
          </a:p>
        </p:txBody>
      </p:sp>
      <p:sp>
        <p:nvSpPr>
          <p:cNvPr id="29703" name="Text Box 12"/>
          <p:cNvSpPr txBox="1">
            <a:spLocks noChangeArrowheads="1"/>
          </p:cNvSpPr>
          <p:nvPr/>
        </p:nvSpPr>
        <p:spPr bwMode="auto">
          <a:xfrm>
            <a:off x="106680" y="456380"/>
            <a:ext cx="5219700" cy="363537"/>
          </a:xfrm>
          <a:prstGeom prst="rect">
            <a:avLst/>
          </a:prstGeom>
          <a:solidFill>
            <a:srgbClr val="BAB9A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square" lIns="90488" tIns="44450" bIns="44450">
            <a:spAutoFit/>
          </a:bodyP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50000"/>
              </a:spcBef>
              <a:buClrTx/>
              <a:buFontTx/>
              <a:buNone/>
            </a:pPr>
            <a:r>
              <a:rPr lang="es-ES" altLang="es-ES" sz="1800" b="1" dirty="0">
                <a:solidFill>
                  <a:schemeClr val="bg1"/>
                </a:solidFill>
                <a:latin typeface="Calibri" panose="020F0502020204030204" pitchFamily="34" charset="0"/>
              </a:rPr>
              <a:t>     </a:t>
            </a:r>
            <a:r>
              <a:rPr lang="es-ES" altLang="es-ES" sz="1400" b="1" dirty="0">
                <a:solidFill>
                  <a:schemeClr val="tx1"/>
                </a:solidFill>
                <a:latin typeface="Calibri" panose="020F0502020204030204" pitchFamily="34" charset="0"/>
              </a:rPr>
              <a:t>ZONA BIOAMBIENTAL III TEMPLADA CÁLIDA 30´ LATITUD SUR</a:t>
            </a:r>
            <a:endParaRPr lang="es-ES" altLang="es-ES" sz="1800" b="1" dirty="0">
              <a:solidFill>
                <a:schemeClr val="tx1"/>
              </a:solidFill>
              <a:latin typeface="Calibri" panose="020F0502020204030204" pitchFamily="34" charset="0"/>
            </a:endParaRPr>
          </a:p>
        </p:txBody>
      </p:sp>
      <p:sp>
        <p:nvSpPr>
          <p:cNvPr id="29704" name="Text Box 13"/>
          <p:cNvSpPr txBox="1">
            <a:spLocks noChangeArrowheads="1"/>
          </p:cNvSpPr>
          <p:nvPr/>
        </p:nvSpPr>
        <p:spPr bwMode="auto">
          <a:xfrm>
            <a:off x="272322" y="2580189"/>
            <a:ext cx="2442844"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0488" tIns="44450" bIns="44450">
            <a:spAutoFit/>
          </a:bodyP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50000"/>
              </a:spcBef>
              <a:buClrTx/>
              <a:buFontTx/>
              <a:buNone/>
            </a:pPr>
            <a:r>
              <a:rPr lang="es-ES" altLang="es-ES" sz="1600" b="1" dirty="0">
                <a:solidFill>
                  <a:schemeClr val="tx1"/>
                </a:solidFill>
                <a:latin typeface="Calibri" panose="020F0502020204030204" pitchFamily="34" charset="0"/>
              </a:rPr>
              <a:t>Orientaciones donde se reciben como mínimo 2 horas de asoleamiento</a:t>
            </a:r>
          </a:p>
        </p:txBody>
      </p:sp>
      <p:sp>
        <p:nvSpPr>
          <p:cNvPr id="29705" name="Text Box 14"/>
          <p:cNvSpPr txBox="1">
            <a:spLocks noChangeArrowheads="1"/>
          </p:cNvSpPr>
          <p:nvPr/>
        </p:nvSpPr>
        <p:spPr bwMode="auto">
          <a:xfrm>
            <a:off x="2659302" y="1871772"/>
            <a:ext cx="1522730"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90488" tIns="44450" bIns="44450">
            <a:spAutoFit/>
          </a:bodyP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50000"/>
              </a:spcBef>
              <a:buClrTx/>
              <a:buFontTx/>
              <a:buNone/>
            </a:pPr>
            <a:r>
              <a:rPr lang="es-ES" altLang="es-ES" sz="1600" b="1" dirty="0">
                <a:solidFill>
                  <a:schemeClr val="tx1"/>
                </a:solidFill>
                <a:latin typeface="Calibri" panose="020F0502020204030204" pitchFamily="34" charset="0"/>
              </a:rPr>
              <a:t>Orientaciones. Favorables y óptimas</a:t>
            </a:r>
          </a:p>
        </p:txBody>
      </p:sp>
      <p:sp>
        <p:nvSpPr>
          <p:cNvPr id="17" name="16 Rectángulo"/>
          <p:cNvSpPr/>
          <p:nvPr/>
        </p:nvSpPr>
        <p:spPr>
          <a:xfrm>
            <a:off x="-90830" y="0"/>
            <a:ext cx="3597200" cy="521263"/>
          </a:xfrm>
          <a:prstGeom prst="rect">
            <a:avLst/>
          </a:prstGeom>
          <a:noFill/>
        </p:spPr>
        <p:txBody>
          <a:bodyPr wrap="square">
            <a:spAutoFit/>
          </a:bodyPr>
          <a:lstStyle/>
          <a:p>
            <a:pPr algn="ctr">
              <a:defRPr/>
            </a:pPr>
            <a:r>
              <a:rPr lang="es-ES" sz="2800" b="1" dirty="0">
                <a:ln w="1905"/>
                <a:solidFill>
                  <a:schemeClr val="accent1"/>
                </a:solidFill>
                <a:effectLst>
                  <a:innerShdw blurRad="69850" dist="43180" dir="5400000">
                    <a:srgbClr val="000000">
                      <a:alpha val="65000"/>
                    </a:srgbClr>
                  </a:innerShdw>
                </a:effectLst>
              </a:rPr>
              <a:t>Orientación - Diseño</a:t>
            </a:r>
          </a:p>
        </p:txBody>
      </p:sp>
      <p:sp>
        <p:nvSpPr>
          <p:cNvPr id="2" name="6 Rectángulo">
            <a:extLst>
              <a:ext uri="{FF2B5EF4-FFF2-40B4-BE49-F238E27FC236}">
                <a16:creationId xmlns:a16="http://schemas.microsoft.com/office/drawing/2014/main" id="{6A4E2B8F-0F4F-6DD8-68B1-70C4BBDCE397}"/>
              </a:ext>
            </a:extLst>
          </p:cNvPr>
          <p:cNvSpPr/>
          <p:nvPr/>
        </p:nvSpPr>
        <p:spPr>
          <a:xfrm>
            <a:off x="6691015" y="0"/>
            <a:ext cx="3989234" cy="523220"/>
          </a:xfrm>
          <a:prstGeom prst="rect">
            <a:avLst/>
          </a:prstGeom>
          <a:noFill/>
        </p:spPr>
        <p:txBody>
          <a:bodyPr wrap="none">
            <a:spAutoFit/>
          </a:bodyPr>
          <a:lstStyle/>
          <a:p>
            <a:pPr algn="ctr">
              <a:defRPr/>
            </a:pPr>
            <a:r>
              <a:rPr lang="es-ES" sz="2800" b="1" dirty="0">
                <a:ln w="1905"/>
                <a:solidFill>
                  <a:schemeClr val="accent1"/>
                </a:solidFill>
                <a:effectLst>
                  <a:innerShdw blurRad="69850" dist="43180" dir="5400000">
                    <a:srgbClr val="000000">
                      <a:alpha val="65000"/>
                    </a:srgbClr>
                  </a:innerShdw>
                </a:effectLst>
              </a:rPr>
              <a:t>Acceso al sol - Vegetación</a:t>
            </a:r>
          </a:p>
        </p:txBody>
      </p:sp>
      <p:sp>
        <p:nvSpPr>
          <p:cNvPr id="6" name="CuadroTexto 5">
            <a:extLst>
              <a:ext uri="{FF2B5EF4-FFF2-40B4-BE49-F238E27FC236}">
                <a16:creationId xmlns:a16="http://schemas.microsoft.com/office/drawing/2014/main" id="{FF2E22D6-3AC0-84E0-8392-8D1494FACDAF}"/>
              </a:ext>
            </a:extLst>
          </p:cNvPr>
          <p:cNvSpPr txBox="1"/>
          <p:nvPr/>
        </p:nvSpPr>
        <p:spPr>
          <a:xfrm>
            <a:off x="201961" y="4504463"/>
            <a:ext cx="3830033" cy="954107"/>
          </a:xfrm>
          <a:prstGeom prst="rect">
            <a:avLst/>
          </a:prstGeom>
          <a:noFill/>
        </p:spPr>
        <p:txBody>
          <a:bodyPr wrap="square">
            <a:spAutoFit/>
          </a:bodyPr>
          <a:lstStyle/>
          <a:p>
            <a:pPr algn="ctr">
              <a:defRPr/>
            </a:pPr>
            <a:r>
              <a:rPr lang="es-ES" sz="2800" b="1" dirty="0">
                <a:ln w="1905"/>
                <a:solidFill>
                  <a:schemeClr val="accent1"/>
                </a:solidFill>
                <a:effectLst>
                  <a:innerShdw blurRad="69850" dist="43180" dir="5400000">
                    <a:srgbClr val="000000">
                      <a:alpha val="65000"/>
                    </a:srgbClr>
                  </a:innerShdw>
                </a:effectLst>
              </a:rPr>
              <a:t>Acceso al sol – Radiación incidente</a:t>
            </a:r>
          </a:p>
        </p:txBody>
      </p:sp>
      <p:sp>
        <p:nvSpPr>
          <p:cNvPr id="8" name="6 Rectángulo">
            <a:extLst>
              <a:ext uri="{FF2B5EF4-FFF2-40B4-BE49-F238E27FC236}">
                <a16:creationId xmlns:a16="http://schemas.microsoft.com/office/drawing/2014/main" id="{060EB656-D6D2-D780-A16C-E450D1BBB7D5}"/>
              </a:ext>
            </a:extLst>
          </p:cNvPr>
          <p:cNvSpPr/>
          <p:nvPr/>
        </p:nvSpPr>
        <p:spPr>
          <a:xfrm>
            <a:off x="4420847" y="2904319"/>
            <a:ext cx="1707070" cy="707886"/>
          </a:xfrm>
          <a:prstGeom prst="rect">
            <a:avLst/>
          </a:prstGeom>
          <a:noFill/>
        </p:spPr>
        <p:txBody>
          <a:bodyPr wrap="none">
            <a:spAutoFit/>
          </a:bodyPr>
          <a:lstStyle/>
          <a:p>
            <a:pPr algn="ctr">
              <a:defRPr/>
            </a:pPr>
            <a:r>
              <a:rPr lang="es-ES" sz="2800" b="1" dirty="0">
                <a:ln w="1905"/>
                <a:solidFill>
                  <a:schemeClr val="accent1"/>
                </a:solidFill>
                <a:effectLst>
                  <a:innerShdw blurRad="69850" dist="43180" dir="5400000">
                    <a:srgbClr val="000000">
                      <a:alpha val="65000"/>
                    </a:srgbClr>
                  </a:innerShdw>
                </a:effectLst>
              </a:rPr>
              <a:t>Parasoles</a:t>
            </a:r>
            <a:r>
              <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11" name="CuadroTexto 10">
            <a:extLst>
              <a:ext uri="{FF2B5EF4-FFF2-40B4-BE49-F238E27FC236}">
                <a16:creationId xmlns:a16="http://schemas.microsoft.com/office/drawing/2014/main" id="{2A9826EC-9CBE-E12C-1FEA-B8A37A6FDFAD}"/>
              </a:ext>
            </a:extLst>
          </p:cNvPr>
          <p:cNvSpPr txBox="1"/>
          <p:nvPr/>
        </p:nvSpPr>
        <p:spPr>
          <a:xfrm>
            <a:off x="9673811" y="3962703"/>
            <a:ext cx="2041939" cy="523220"/>
          </a:xfrm>
          <a:prstGeom prst="rect">
            <a:avLst/>
          </a:prstGeom>
          <a:noFill/>
        </p:spPr>
        <p:txBody>
          <a:bodyPr wrap="square">
            <a:spAutoFit/>
          </a:bodyPr>
          <a:lstStyle/>
          <a:p>
            <a:r>
              <a:rPr lang="es-ES" sz="2800" b="1" dirty="0">
                <a:ln w="1905"/>
                <a:solidFill>
                  <a:schemeClr val="accent1"/>
                </a:solidFill>
                <a:effectLst>
                  <a:innerShdw blurRad="69850" dist="43180" dir="5400000">
                    <a:srgbClr val="000000">
                      <a:alpha val="65000"/>
                    </a:srgbClr>
                  </a:innerShdw>
                </a:effectLst>
              </a:rPr>
              <a:t>Ventilación</a:t>
            </a:r>
            <a:endParaRPr lang="es-AR" sz="2800" b="1" dirty="0">
              <a:ln w="1905"/>
              <a:solidFill>
                <a:schemeClr val="accent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62294483"/>
      </p:ext>
    </p:extLst>
  </p:cSld>
  <p:clrMapOvr>
    <a:masterClrMapping/>
  </p:clrMapOvr>
  <p:transition spd="slow" advTm="26947"/>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60842" y="338230"/>
            <a:ext cx="4426757" cy="983421"/>
          </a:xfrm>
        </p:spPr>
        <p:txBody>
          <a:bodyPr>
            <a:normAutofit/>
          </a:bodyPr>
          <a:lstStyle/>
          <a:p>
            <a:pPr>
              <a:defRPr/>
            </a:pPr>
            <a:r>
              <a:rPr lang="es-MX" sz="3600" b="1" dirty="0">
                <a:solidFill>
                  <a:schemeClr val="accent4">
                    <a:lumMod val="40000"/>
                    <a:lumOff val="60000"/>
                  </a:schemeClr>
                </a:solidFill>
              </a:rPr>
              <a:t>Simuladores analizados</a:t>
            </a:r>
            <a:endParaRPr lang="es-AR" sz="3600" b="1" dirty="0">
              <a:solidFill>
                <a:schemeClr val="accent4">
                  <a:lumMod val="40000"/>
                  <a:lumOff val="60000"/>
                </a:schemeClr>
              </a:solidFill>
            </a:endParaRPr>
          </a:p>
        </p:txBody>
      </p:sp>
      <p:sp>
        <p:nvSpPr>
          <p:cNvPr id="21512" name="Freeform: Shape 21511">
            <a:extLst>
              <a:ext uri="{FF2B5EF4-FFF2-40B4-BE49-F238E27FC236}">
                <a16:creationId xmlns:a16="http://schemas.microsoft.com/office/drawing/2014/main" id="{81F3642D-13C8-47D1-8141-3F5A7CEBA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975"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507" name="2 Marcador de contenido"/>
          <p:cNvSpPr>
            <a:spLocks noGrp="1"/>
          </p:cNvSpPr>
          <p:nvPr>
            <p:ph idx="1"/>
          </p:nvPr>
        </p:nvSpPr>
        <p:spPr>
          <a:xfrm>
            <a:off x="913872" y="1485667"/>
            <a:ext cx="4426757" cy="2645880"/>
          </a:xfrm>
        </p:spPr>
        <p:txBody>
          <a:bodyPr anchor="t">
            <a:normAutofit fontScale="92500" lnSpcReduction="20000"/>
          </a:bodyPr>
          <a:lstStyle/>
          <a:p>
            <a:pPr marL="274320">
              <a:defRPr/>
            </a:pPr>
            <a:r>
              <a:rPr lang="es-MX" altLang="es-ES" sz="3100" dirty="0"/>
              <a:t>Energy 10</a:t>
            </a:r>
          </a:p>
          <a:p>
            <a:pPr marL="274320">
              <a:defRPr/>
            </a:pPr>
            <a:r>
              <a:rPr lang="es-MX" altLang="es-ES" sz="3100" dirty="0"/>
              <a:t>HAP</a:t>
            </a:r>
          </a:p>
          <a:p>
            <a:pPr marL="274320">
              <a:defRPr/>
            </a:pPr>
            <a:r>
              <a:rPr lang="es-MX" altLang="es-ES" sz="3100" dirty="0"/>
              <a:t>TRNSYS</a:t>
            </a:r>
          </a:p>
          <a:p>
            <a:pPr marL="274320">
              <a:defRPr/>
            </a:pPr>
            <a:r>
              <a:rPr lang="es-MX" altLang="es-ES" sz="3100" dirty="0"/>
              <a:t>Calener </a:t>
            </a:r>
          </a:p>
          <a:p>
            <a:pPr marL="274320">
              <a:defRPr/>
            </a:pPr>
            <a:r>
              <a:rPr lang="es-MX" altLang="es-ES" sz="3100" dirty="0"/>
              <a:t>Energy Plus</a:t>
            </a:r>
          </a:p>
          <a:p>
            <a:pPr marL="274320">
              <a:defRPr/>
            </a:pPr>
            <a:r>
              <a:rPr lang="es-MX" altLang="es-ES" sz="3100" dirty="0"/>
              <a:t>eQuest</a:t>
            </a:r>
          </a:p>
          <a:p>
            <a:pPr marL="274320">
              <a:defRPr/>
            </a:pPr>
            <a:endParaRPr lang="es-MX" altLang="es-ES" sz="1500" dirty="0"/>
          </a:p>
          <a:p>
            <a:pPr marL="274320">
              <a:defRPr/>
            </a:pPr>
            <a:endParaRPr lang="es-AR" altLang="es-ES" sz="1500" dirty="0"/>
          </a:p>
        </p:txBody>
      </p:sp>
      <p:sp>
        <p:nvSpPr>
          <p:cNvPr id="21514" name="Oval 21513">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84" name="4 Imagen" descr="energy10.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8600" y="715300"/>
            <a:ext cx="1018390" cy="984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Freeform: Shape 21515">
            <a:extLst>
              <a:ext uri="{FF2B5EF4-FFF2-40B4-BE49-F238E27FC236}">
                <a16:creationId xmlns:a16="http://schemas.microsoft.com/office/drawing/2014/main" id="{98E915F0-311A-4BDD-94EC-B0A3D6A3C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3788"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518" name="Freeform: Shape 21517">
            <a:extLst>
              <a:ext uri="{FF2B5EF4-FFF2-40B4-BE49-F238E27FC236}">
                <a16:creationId xmlns:a16="http://schemas.microsoft.com/office/drawing/2014/main" id="{EF1CD662-C732-41EB-A08A-EFB9E7EB8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520" name="Freeform: Shape 21519">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88" name="8 Imagen" descr="trnsys.jp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009416" y="338230"/>
            <a:ext cx="2852862" cy="21396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Oval 21521">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24" name="Freeform: Shape 21523">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26" name="Freeform: Shape 21525">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28" name="Freeform: Shape 21527">
            <a:extLst>
              <a:ext uri="{FF2B5EF4-FFF2-40B4-BE49-F238E27FC236}">
                <a16:creationId xmlns:a16="http://schemas.microsoft.com/office/drawing/2014/main" id="{49AC9A43-F5C5-4703-A0F0-78CBB9542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14950"/>
            <a:ext cx="1568092" cy="1847088"/>
          </a:xfrm>
          <a:custGeom>
            <a:avLst/>
            <a:gdLst>
              <a:gd name="connsiteX0" fmla="*/ 644548 w 1568092"/>
              <a:gd name="connsiteY0" fmla="*/ 0 h 1847088"/>
              <a:gd name="connsiteX1" fmla="*/ 1568092 w 1568092"/>
              <a:gd name="connsiteY1" fmla="*/ 923544 h 1847088"/>
              <a:gd name="connsiteX2" fmla="*/ 644548 w 1568092"/>
              <a:gd name="connsiteY2" fmla="*/ 1847088 h 1847088"/>
              <a:gd name="connsiteX3" fmla="*/ 128186 w 1568092"/>
              <a:gd name="connsiteY3" fmla="*/ 1689361 h 1847088"/>
              <a:gd name="connsiteX4" fmla="*/ 0 w 1568092"/>
              <a:gd name="connsiteY4" fmla="*/ 1583598 h 1847088"/>
              <a:gd name="connsiteX5" fmla="*/ 0 w 1568092"/>
              <a:gd name="connsiteY5" fmla="*/ 263490 h 1847088"/>
              <a:gd name="connsiteX6" fmla="*/ 128186 w 1568092"/>
              <a:gd name="connsiteY6" fmla="*/ 157727 h 1847088"/>
              <a:gd name="connsiteX7" fmla="*/ 644548 w 1568092"/>
              <a:gd name="connsiteY7" fmla="*/ 0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491" name="11 Imagen" descr="equest.jpg"/>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00497" y="4794931"/>
            <a:ext cx="953248" cy="11220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0" name="Freeform: Shape 21529">
            <a:extLst>
              <a:ext uri="{FF2B5EF4-FFF2-40B4-BE49-F238E27FC236}">
                <a16:creationId xmlns:a16="http://schemas.microsoft.com/office/drawing/2014/main" id="{BE28351C-7EEF-428E-9B7A-5CC84F336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382" y="4769538"/>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485" name="5 Imagen" descr="hap.jp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487021" y="3268570"/>
            <a:ext cx="1636734" cy="16367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10 Imagen" descr="energyplus.jpg"/>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2816607" y="5316708"/>
            <a:ext cx="1929327" cy="1292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2" name="Freeform: Shape 21531">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34" name="Freeform: Shape 21533">
            <a:extLst>
              <a:ext uri="{FF2B5EF4-FFF2-40B4-BE49-F238E27FC236}">
                <a16:creationId xmlns:a16="http://schemas.microsoft.com/office/drawing/2014/main" id="{B0B0DBC8-B5F0-40AE-A3D3-BCD504119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489" name="9 Imagen" descr="calener.jpg"/>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9670328" y="4813202"/>
            <a:ext cx="2159488" cy="17518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4" descr="data:image/jpg;base64,/9j/4AAQSkZJRgABAQAAAQABAAD/2wCEAAkGBhQSERQUExMVFRUWGBgYFBcYFxYaFxcWGBoZGBgXFhcdHyYgHBknHBgXIDIhLygqLCwsFh4xNTIqNSgsLSkBCQoKDgwOGg8PGioiHyQ1LCwqKTAsKSwpLS8wLCoqNikpLCw1NSksKTEpKTUsLCksKiwtMCo1KTU0LCksNTAsNv/AABEIAHAAcAMBIgACEQEDEQH/xAAbAAACAwEBAQAAAAAAAAAAAAADBAACBQYBB//EAEYQAAICAAQCBgYGBAwHAAAAAAECAxEABBIhBTETIjJBUWEGFFNxgZEjUpKh0fAVM5OxByRCRGNzgrKzwdLxFjRDVGKi4f/EABoBAAMBAQEBAAAAAAAAAAAAAAABAgMEBwb/xAAtEQABAwIDBgUFAQAAAAAAAAABAAIRAxIhMVETYZGhsfAiMkFxgRRSwdHhYv/aAAwDAQACEQMRAD8A5HExMTHpi+PRI8uzBiBYQamPgLAs/EgfHBRwyXrdRuqgkbyjNEMfLcfPB+FcU6ETV2nTSp0qwB1o24YEVSnuONZPStA2oxa2YRLLZ0DRHGEIUIQOsS5oitk28Od76oJtbPY/q2a1hGJWN+hpuj6TR1NOq9SXoutWi9Wm++qwljYzXHvo0jiUACIxF2RekKlmNBrNAggfPBcl6RLHAi9GHkVqtuwYQ3SBDRBvpN/ChWAPqxJbOPJBayYBWWeGSiRYijCRtOlTsTqAK8+Vgg4Fmcs0bFWqx4MrDfzUkffjazXHUkzKT/SRlVjBK0zEhSrtqkY73WxHWF2VO+E+LZ9JOwWA6tjSqK7KCDKyK2lX3qgDte/cWx9QkXD0x90OY2DBQczwmWNQzqFBCntx6qYAqdAbVuCDy78J46lfSaMSwy6pPoxF1OggG6RiMkTa9Z3F7jywTJ+maqvWDmQpGHekcyFA4KsWbdTqXc6uzup2rLbVgMWTy69VZp058y5LEx2/BvShDKGeV4kj9Vo6hZWGPS8QW+wzdah3gWPDE4zxNWggRSC5VWnIJILIvRxA7c1S783OKZXeX2lkZdJ07MKXUmhshyw8TExMdSwUxMNRcOdhaqWHkDyPL52Pni36Il+oRz57cueI2jNQqtdouiXIZVugjMkZ6Jgs2k6Cwdbe5CAG0yCgQTs3gMW4fwbJyDUxVdaIdPTC42KSE1qYfylXmWq6073jmhwyTUF0mzyFfD/PHv6Jk+qf9zX78chpYQKhHz89V0Cpj5F0EnD8s6GU1SCBGCsFDNLHFpII2BFT6vNQT34a/QWS6RrIIqOkEyWoJkDsWaUAEaU21v2ro3S8y2Qn06CH0qxOizQbYE6e48hdYGOES/Ubu7vHlhbLDCrz9k7/APHJaPGuHwJl4XiI1Gg46QMxtAS2kFgAGsfyasDSeeHeM5HKhX0FS+h3DCUHrLKFCBR1d0s8r5Ed983LlSvaFXy2OB6PP7j+GNhRJg3nDmsjUAnBdxwMZUx5NpOh1RV0ito+kE0jINYPPRQY3yDXywn6jlCseoqS2hSRKF0XHKxahtYZUG9867xjk9Hn9x/DE0fmjiPpCCSHHHlmepVbcQBaF1sHC8sh1DonDgiMNMp2OVLGxqBU9LtvVH4YJJwbJCVFXrLT0eljAcALpcjprs2drQ/+PVIPHaPzRxNH5o4PpnzN55o2zftCPxGBUlkVCGVXYKQdQKgmqahe3fQwti2jz+44Yy/DWdZGWqjGpr2235ePLHQ57aTLnmAPU8Oqyax1R1rBJ0X1/JcJQpGegSujj/6EJu0BJDHfn5czhvJ8HiNh8tHtyJhhAPu03j3JMOii/Xfq470htPYA7sNZXMACqmO/N1a/n4Y82fVqXHxHivrGsbGSCeDQ1YysRF90Sb7+7HkvB4V/mkZ2vaJD8Dtzwd0SzZezvtyFHu6p92CZfLhjSlyQBd0LHddqMPaP1PEosboECPgMTEj1aEeZjSvnpwX/AIbh9jlvsJ/pxoeq/wBEPmMT1UeyX5jBtH6niUWN0Cxn4RDbL6vDa8iIkIJIPK1F4VPCE3/i6fCDL+W439+NVlAdxuOVqO7n2fPCpRfHM952L9/Mf/MRtX/ceKdjdAl04XGNzlkI8OghBP34MnCoj/NIxte8UV+7YHBkUdIN5/jq0fHuwaYLq31chyFjv8j+Rhiq+czxKVjdAlRwaL/tY/2SX7uWIODRVfqsf7JL3+GCyGPYW4J3FDc/+lVh7LQqV2jutrPO/O6xW0fqeJRY3QJGLgELC/V4F8mjQH+7hDj3CIUgmAghswzEFY12qNqN6RRx0Xqv9EvzGMj0ljAgl6un6GegO/6NueKa99wxPp6lItbGSmQgYxRESMB0cfVCr9Re8i8OwoQOsxY3zIA+GwrAOHyr0MfWG0cYO42OhdsMdIPEfMYwf5irbkFWWMkDTIyHe6AIO4qrO21j44rofVfSmrvTpHLfa+fhv5YNeJeJlNe6vfiavfjy8S8JNVcX+P8AngCZdxzmY7/VTl4bD83hm8S8CEqMu/tm5fUT58sXMb7VJVAXa3qPjsRWD3iXhpIbI3dIR/ZJH97ECHvcn+yf9X5vBLxLw7kQvIlonUxI7gAR9+o3hH0iW8vMVuugmuyST9G1Vh+8JcbP8WzH9TL/AIbYumfEEnZFY8vpDBBFDrjZrRFLBBWoIpIs8+f3YSj9PcrqJMBBU7EKl8vhXPBcxwD1vKImoqVcN1av9WoI3278Zi/wZf0kos730RHv2O4xVrCSS6Pgqy5rYFhPyF2v6QXa1IJUNWnuNcvHn9xwzGwIuvmKPyxn5rhsraalTYi7hQ9Udw3OPYBK/SDpQNLlNolFgBTY388Z2iM+qidy0axKxnzF0ovmFUecS7ny39+Jl5We9M4NUT9CBseXM+WFbv6oncm58zGla3Rb5amVb91nAjxSD20P7SP8cZ2cLpKza1YrEp3jXcGUiqvbv3w7wuNdDbD9bN3D2jYssAEqQ4kwqNxVb2kyxXx6ZQfly+/Fo+KJfWky4HlKh+44nG0Ay03VH6t+4eGHTEPAfIYXhiU8ZhL/AKTh9rD+0j/HFlz8RupIjW5p0NDlZ32HL54tmYxofqjst3D6pwDh7J0UQOkHo4yQdN9hTuMKBEoxmEzDMj9hlbu6pVt/DbCvHB/Fcx/Uzf4bYQzzx9LMjMqHTCy3WltnHcDti8zoclmAjq1Qy2FNhfo2oDqjat+WLa2Hg+yRdIPyj+jv6ke8f3Exp4yPR/MKIQC6g2Niyg9hPE40vXI/aJ9tfxxk7zFblp0Q+KsRBKVNHQ1HwNHfGavA9TyaZZFAkIoFjtSm71WT77w5xXNIYJRrTsN/LXwPnhaXhkOolZ9IJuhIpHws387wA5qoIaMxicvYeyXzHCkQAyuAdwLZ7qydh7seZXJktcEgUqu+zbhq0jcctm37sXXhEXfJFe4vXvVk12setw4Agx5iOOgRYYd9UN25bHGlw1WNp0ReHxlpW6Q9JcWlrC0QJXUiq5Gro3jzh3CYWjYtBET0koGpEOwkYAcuVV8MCjISGRxLchBQEstj6Q7qvcTZbv54mXjCqwM2YB1yDqEe0YX2Tv34LzBjd+UzSAOO/wDH7XvE+GouXmb1eBCEbSVAJBqr2SxXleHsjCqSzKqKi/RmlAAsqb2HfsMZ/EowYZQJswxCMaYjSa7idPLHB+ln8JrZLPT5dUmdlZVD9KNzpBGpejN9rs/jglxb3uSsbeAD3ivovH+KNEECqraxIDd7BULbVjml9KH9YigXLh1WJekl1kKoWMtZFFSAQFNsDbVVY6SN483lIp5IgdUQlC2W0a0shSKvY1fhhjI8LiEa0gAKrYBajai7F0cSCAIRHquWzPpm8KyTdErMywBUBde5tzsW0gE3Snu861Ezby5XNSSRmJ3yoZ4ybKEwSHST4jBUyeWjmcCBhpWOtCSGtm5FeQxbNkGHOsFdVMDBdSspOmF7rVuefPGtPF0xp1Ch+GHeSf4flUMMRKIT0ce5VSewveRhj1GP2cf2E/DAMrNogiNMfo4x1VLHsL3DBPXx9WT9m2MXjxFaNcYGKv6lH7OP7CfhiepR+zj+wn4YuGN0ATuB8/8AfBGQjY88TCd51QDkY/Zx/YT8MT1KP2cf2E/DF5ZQosn5Cz8ueKRZpWFgnnW4K/v7sEJ3O1SsGV0fzdSQzEMBFy1EiidxtWFnh0R6WURguxMj9G1BizDne/LGoM0urTZv3GvHtcsUmzKVTWQbHZ1DnW9YE75zCzBGXjkRQJSV09IojXtLZvkf98VznCwzzMcsGaUKASsJKsFIJJO/fz8saBzqJoVAKOqhaoBpq+1XjgI44KY6eyLNug5Xys7nb92HJSLhMwmVchQohIAFAAxgAcqABoDAwjhaAlHIDrRWAPD892HNY8cVecC9+XgLPyGEi7clER7J0y2aB60XIXX7zivE9Xqc2rtdBNfL6j+G3KsOJmVPInnW4rf492F+N/8ALZj+pm/w2xdPzhTUdLSv/9k="/>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s-AR" altLang="es-ES"/>
          </a:p>
        </p:txBody>
      </p:sp>
      <p:sp>
        <p:nvSpPr>
          <p:cNvPr id="20487" name="AutoShape 6" descr="data:image/jpg;base64,/9j/4AAQSkZJRgABAQAAAQABAAD/2wCEAAkGBhQSERQUExMVFRUWGBgYFBcYFxYaFxcWGBoZGBgXFhcdHyYgHBknHBgXIDIhLygqLCwsFh4xNTIqNSgsLSkBCQoKDgwOGg8PGioiHyQ1LCwqKTAsKSwpLS8wLCoqNikpLCw1NSksKTEpKTUsLCksKiwtMCo1KTU0LCksNTAsNv/AABEIAHAAcAMBIgACEQEDEQH/xAAbAAACAwEBAQAAAAAAAAAAAAADBAACBQYBB//EAEYQAAICAAQCBgYGBAwHAAAAAAECAxEABBIhBTETIjJBUWEGFFNxgZEjUpKh0fAVM5OxByRCRGNzgrKzwdLxFjRDVGKi4f/EABoBAAMBAQEBAAAAAAAAAAAAAAABAgMEBwb/xAAtEQABAwIDBgUFAQAAAAAAAAABAAIRAxIhMVETYZGhsfAiMkFxgRRSwdHhYv/aAAwDAQACEQMRAD8A5HExMTHpi+PRI8uzBiBYQamPgLAs/EgfHBRwyXrdRuqgkbyjNEMfLcfPB+FcU6ETV2nTSp0qwB1o24YEVSnuONZPStA2oxa2YRLLZ0DRHGEIUIQOsS5oitk28Od76oJtbPY/q2a1hGJWN+hpuj6TR1NOq9SXoutWi9Wm++qwljYzXHvo0jiUACIxF2RekKlmNBrNAggfPBcl6RLHAi9GHkVqtuwYQ3SBDRBvpN/ChWAPqxJbOPJBayYBWWeGSiRYijCRtOlTsTqAK8+Vgg4Fmcs0bFWqx4MrDfzUkffjazXHUkzKT/SRlVjBK0zEhSrtqkY73WxHWF2VO+E+LZ9JOwWA6tjSqK7KCDKyK2lX3qgDte/cWx9QkXD0x90OY2DBQczwmWNQzqFBCntx6qYAqdAbVuCDy78J46lfSaMSwy6pPoxF1OggG6RiMkTa9Z3F7jywTJ+maqvWDmQpGHekcyFA4KsWbdTqXc6uzup2rLbVgMWTy69VZp058y5LEx2/BvShDKGeV4kj9Vo6hZWGPS8QW+wzdah3gWPDE4zxNWggRSC5VWnIJILIvRxA7c1S783OKZXeX2lkZdJ07MKXUmhshyw8TExMdSwUxMNRcOdhaqWHkDyPL52Pni36Il+oRz57cueI2jNQqtdouiXIZVugjMkZ6Jgs2k6Cwdbe5CAG0yCgQTs3gMW4fwbJyDUxVdaIdPTC42KSE1qYfylXmWq6073jmhwyTUF0mzyFfD/PHv6Jk+qf9zX78chpYQKhHz89V0Cpj5F0EnD8s6GU1SCBGCsFDNLHFpII2BFT6vNQT34a/QWS6RrIIqOkEyWoJkDsWaUAEaU21v2ro3S8y2Qn06CH0qxOizQbYE6e48hdYGOES/Ubu7vHlhbLDCrz9k7/APHJaPGuHwJl4XiI1Gg46QMxtAS2kFgAGsfyasDSeeHeM5HKhX0FS+h3DCUHrLKFCBR1d0s8r5Ed983LlSvaFXy2OB6PP7j+GNhRJg3nDmsjUAnBdxwMZUx5NpOh1RV0ito+kE0jINYPPRQY3yDXywn6jlCseoqS2hSRKF0XHKxahtYZUG9867xjk9Hn9x/DE0fmjiPpCCSHHHlmepVbcQBaF1sHC8sh1DonDgiMNMp2OVLGxqBU9LtvVH4YJJwbJCVFXrLT0eljAcALpcjprs2drQ/+PVIPHaPzRxNH5o4PpnzN55o2zftCPxGBUlkVCGVXYKQdQKgmqahe3fQwti2jz+44Yy/DWdZGWqjGpr2235ePLHQ57aTLnmAPU8Oqyax1R1rBJ0X1/JcJQpGegSujj/6EJu0BJDHfn5czhvJ8HiNh8tHtyJhhAPu03j3JMOii/Xfq470htPYA7sNZXMACqmO/N1a/n4Y82fVqXHxHivrGsbGSCeDQ1YysRF90Sb7+7HkvB4V/mkZ2vaJD8Dtzwd0SzZezvtyFHu6p92CZfLhjSlyQBd0LHddqMPaP1PEosboECPgMTEj1aEeZjSvnpwX/AIbh9jlvsJ/pxoeq/wBEPmMT1UeyX5jBtH6niUWN0Cxn4RDbL6vDa8iIkIJIPK1F4VPCE3/i6fCDL+W439+NVlAdxuOVqO7n2fPCpRfHM952L9/Mf/MRtX/ceKdjdAl04XGNzlkI8OghBP34MnCoj/NIxte8UV+7YHBkUdIN5/jq0fHuwaYLq31chyFjv8j+Rhiq+czxKVjdAlRwaL/tY/2SX7uWIODRVfqsf7JL3+GCyGPYW4J3FDc/+lVh7LQqV2jutrPO/O6xW0fqeJRY3QJGLgELC/V4F8mjQH+7hDj3CIUgmAghswzEFY12qNqN6RRx0Xqv9EvzGMj0ljAgl6un6GegO/6NueKa99wxPp6lItbGSmQgYxRESMB0cfVCr9Re8i8OwoQOsxY3zIA+GwrAOHyr0MfWG0cYO42OhdsMdIPEfMYwf5irbkFWWMkDTIyHe6AIO4qrO21j44rofVfSmrvTpHLfa+fhv5YNeJeJlNe6vfiavfjy8S8JNVcX+P8AngCZdxzmY7/VTl4bD83hm8S8CEqMu/tm5fUT58sXMb7VJVAXa3qPjsRWD3iXhpIbI3dIR/ZJH97ECHvcn+yf9X5vBLxLw7kQvIlonUxI7gAR9+o3hH0iW8vMVuugmuyST9G1Vh+8JcbP8WzH9TL/AIbYumfEEnZFY8vpDBBFDrjZrRFLBBWoIpIs8+f3YSj9PcrqJMBBU7EKl8vhXPBcxwD1vKImoqVcN1av9WoI3278Zi/wZf0kos730RHv2O4xVrCSS6Pgqy5rYFhPyF2v6QXa1IJUNWnuNcvHn9xwzGwIuvmKPyxn5rhsraalTYi7hQ9Udw3OPYBK/SDpQNLlNolFgBTY388Z2iM+qidy0axKxnzF0ovmFUecS7ny39+Jl5We9M4NUT9CBseXM+WFbv6oncm58zGla3Rb5amVb91nAjxSD20P7SP8cZ2cLpKza1YrEp3jXcGUiqvbv3w7wuNdDbD9bN3D2jYssAEqQ4kwqNxVb2kyxXx6ZQfly+/Fo+KJfWky4HlKh+44nG0Ay03VH6t+4eGHTEPAfIYXhiU8ZhL/AKTh9rD+0j/HFlz8RupIjW5p0NDlZ32HL54tmYxofqjst3D6pwDh7J0UQOkHo4yQdN9hTuMKBEoxmEzDMj9hlbu6pVt/DbCvHB/Fcx/Uzf4bYQzzx9LMjMqHTCy3WltnHcDti8zoclmAjq1Qy2FNhfo2oDqjat+WLa2Hg+yRdIPyj+jv6ke8f3Exp4yPR/MKIQC6g2Niyg9hPE40vXI/aJ9tfxxk7zFblp0Q+KsRBKVNHQ1HwNHfGavA9TyaZZFAkIoFjtSm71WT77w5xXNIYJRrTsN/LXwPnhaXhkOolZ9IJuhIpHws387wA5qoIaMxicvYeyXzHCkQAyuAdwLZ7qydh7seZXJktcEgUqu+zbhq0jcctm37sXXhEXfJFe4vXvVk12setw4Agx5iOOgRYYd9UN25bHGlw1WNp0ReHxlpW6Q9JcWlrC0QJXUiq5Gro3jzh3CYWjYtBET0koGpEOwkYAcuVV8MCjISGRxLchBQEstj6Q7qvcTZbv54mXjCqwM2YB1yDqEe0YX2Tv34LzBjd+UzSAOO/wDH7XvE+GouXmb1eBCEbSVAJBqr2SxXleHsjCqSzKqKi/RmlAAsqb2HfsMZ/EowYZQJswxCMaYjSa7idPLHB+ln8JrZLPT5dUmdlZVD9KNzpBGpejN9rs/jglxb3uSsbeAD3ivovH+KNEECqraxIDd7BULbVjml9KH9YigXLh1WJekl1kKoWMtZFFSAQFNsDbVVY6SN483lIp5IgdUQlC2W0a0shSKvY1fhhjI8LiEa0gAKrYBajai7F0cSCAIRHquWzPpm8KyTdErMywBUBde5tzsW0gE3Snu861Ezby5XNSSRmJ3yoZ4ybKEwSHST4jBUyeWjmcCBhpWOtCSGtm5FeQxbNkGHOsFdVMDBdSspOmF7rVuefPGtPF0xp1Ch+GHeSf4flUMMRKIT0ce5VSewveRhj1GP2cf2E/DAMrNogiNMfo4x1VLHsL3DBPXx9WT9m2MXjxFaNcYGKv6lH7OP7CfhiepR+zj+wn4YuGN0ATuB8/8AfBGQjY88TCd51QDkY/Zx/YT8MT1KP2cf2E/DF5ZQosn5Cz8ueKRZpWFgnnW4K/v7sEJ3O1SsGV0fzdSQzEMBFy1EiidxtWFnh0R6WURguxMj9G1BizDne/LGoM0urTZv3GvHtcsUmzKVTWQbHZ1DnW9YE75zCzBGXjkRQJSV09IojXtLZvkf98VznCwzzMcsGaUKASsJKsFIJJO/fz8saBzqJoVAKOqhaoBpq+1XjgI44KY6eyLNug5Xys7nb92HJSLhMwmVchQohIAFAAxgAcqABoDAwjhaAlHIDrRWAPD892HNY8cVecC9+XgLPyGEi7clER7J0y2aB60XIXX7zivE9Xqc2rtdBNfL6j+G3KsOJmVPInnW4rf492F+N/8ALZj+pm/w2xdPzhTUdLSv/9k="/>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s-AR" altLang="es-ES"/>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65000">
              <a:schemeClr val="accent6">
                <a:lumMod val="60000"/>
                <a:lumOff val="40000"/>
              </a:schemeClr>
            </a:gs>
            <a:gs pos="3000">
              <a:schemeClr val="accent1">
                <a:lumMod val="45000"/>
                <a:lumOff val="55000"/>
              </a:schemeClr>
            </a:gs>
            <a:gs pos="100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18440" name="Rectangle 1843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838200" y="963507"/>
            <a:ext cx="3494362" cy="4930986"/>
          </a:xfrm>
        </p:spPr>
        <p:txBody>
          <a:bodyPr vert="horz" lIns="91440" tIns="45720" rIns="91440" bIns="45720" rtlCol="0" anchor="ctr">
            <a:normAutofit/>
          </a:bodyPr>
          <a:lstStyle/>
          <a:p>
            <a:pPr algn="r">
              <a:defRPr/>
            </a:pPr>
            <a:r>
              <a:rPr lang="en-US" kern="1200" dirty="0">
                <a:solidFill>
                  <a:schemeClr val="accent1"/>
                </a:solidFill>
                <a:latin typeface="+mj-lt"/>
                <a:ea typeface="+mj-ea"/>
                <a:cs typeface="+mj-cs"/>
              </a:rPr>
              <a:t>Rango de </a:t>
            </a:r>
            <a:r>
              <a:rPr lang="en-US" kern="1200" dirty="0" err="1">
                <a:solidFill>
                  <a:schemeClr val="accent1"/>
                </a:solidFill>
                <a:latin typeface="+mj-lt"/>
                <a:ea typeface="+mj-ea"/>
                <a:cs typeface="+mj-cs"/>
              </a:rPr>
              <a:t>aplicaciones</a:t>
            </a:r>
            <a:endParaRPr lang="en-US" kern="1200" dirty="0">
              <a:solidFill>
                <a:schemeClr val="accent1"/>
              </a:solidFill>
              <a:latin typeface="+mj-lt"/>
              <a:ea typeface="+mj-ea"/>
              <a:cs typeface="+mj-cs"/>
            </a:endParaRPr>
          </a:p>
        </p:txBody>
      </p:sp>
      <p:cxnSp>
        <p:nvCxnSpPr>
          <p:cNvPr id="18442" name="Straight Connector 1844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435" name="2 Marcador de contenido"/>
          <p:cNvSpPr>
            <a:spLocks noGrp="1"/>
          </p:cNvSpPr>
          <p:nvPr>
            <p:ph idx="1"/>
          </p:nvPr>
        </p:nvSpPr>
        <p:spPr>
          <a:xfrm>
            <a:off x="4976030" y="963507"/>
            <a:ext cx="6250940" cy="1316110"/>
          </a:xfrm>
        </p:spPr>
        <p:txBody>
          <a:bodyPr vert="horz" lIns="91440" tIns="45720" rIns="91440" bIns="45720" rtlCol="0" anchor="b">
            <a:normAutofit/>
          </a:bodyPr>
          <a:lstStyle/>
          <a:p>
            <a:pPr marL="45720" indent="0">
              <a:buNone/>
              <a:defRPr/>
            </a:pPr>
            <a:r>
              <a:rPr lang="es-AR" altLang="es-ES" dirty="0"/>
              <a:t>En la práctica, las herramientas de simulación pueden utilizarse para las siguientes funciones: </a:t>
            </a:r>
          </a:p>
        </p:txBody>
      </p:sp>
      <p:sp>
        <p:nvSpPr>
          <p:cNvPr id="4" name="2 Marcador de contenido"/>
          <p:cNvSpPr txBox="1">
            <a:spLocks/>
          </p:cNvSpPr>
          <p:nvPr/>
        </p:nvSpPr>
        <p:spPr>
          <a:xfrm>
            <a:off x="4976029" y="2923082"/>
            <a:ext cx="6572669" cy="2971412"/>
          </a:xfrm>
          <a:prstGeom prst="rect">
            <a:avLst/>
          </a:prstGeom>
        </p:spPr>
        <p:txBody>
          <a:bodyPr vert="horz" lIns="91440" tIns="45720" rIns="91440" bIns="45720" rtlCol="0">
            <a:normAutofit lnSpcReduction="10000"/>
          </a:bodyPr>
          <a:lstStyle>
            <a:lvl1pPr marL="273050" indent="-228600" algn="l" rtl="0" fontAlgn="base">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fontAlgn="base">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fontAlgn="base">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fontAlgn="base">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fontAlgn="base">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defTabSz="914400" fontAlgn="auto">
              <a:lnSpc>
                <a:spcPct val="90000"/>
              </a:lnSpc>
              <a:spcAft>
                <a:spcPts val="0"/>
              </a:spcAft>
              <a:buFont typeface="Arial" panose="020B0604020202020204" pitchFamily="34" charset="0"/>
              <a:buChar char="•"/>
              <a:defRPr/>
            </a:pPr>
            <a:endParaRPr lang="es-AR" altLang="es-ES" sz="1700" dirty="0">
              <a:solidFill>
                <a:schemeClr val="tx1"/>
              </a:solidFill>
            </a:endParaRPr>
          </a:p>
          <a:p>
            <a:pPr marL="274320" defTabSz="914400" fontAlgn="auto">
              <a:lnSpc>
                <a:spcPct val="90000"/>
              </a:lnSpc>
              <a:spcBef>
                <a:spcPts val="0"/>
              </a:spcBef>
              <a:spcAft>
                <a:spcPts val="0"/>
              </a:spcAft>
              <a:buFont typeface="Arial" panose="020B0604020202020204" pitchFamily="34" charset="0"/>
              <a:buChar char="•"/>
              <a:defRPr/>
            </a:pPr>
            <a:r>
              <a:rPr lang="es-AR" altLang="es-ES" sz="2400" dirty="0">
                <a:solidFill>
                  <a:schemeClr val="tx1"/>
                </a:solidFill>
              </a:rPr>
              <a:t>Evaluar las opciones de diseño e investigar la optimización del diseño.</a:t>
            </a:r>
          </a:p>
          <a:p>
            <a:pPr marL="274320" defTabSz="914400" fontAlgn="auto">
              <a:lnSpc>
                <a:spcPct val="90000"/>
              </a:lnSpc>
              <a:spcBef>
                <a:spcPts val="0"/>
              </a:spcBef>
              <a:spcAft>
                <a:spcPts val="0"/>
              </a:spcAft>
              <a:buFont typeface="Arial" panose="020B0604020202020204" pitchFamily="34" charset="0"/>
              <a:buChar char="•"/>
              <a:defRPr/>
            </a:pPr>
            <a:r>
              <a:rPr lang="es-AR" altLang="es-ES" sz="2400" dirty="0">
                <a:solidFill>
                  <a:schemeClr val="tx1"/>
                </a:solidFill>
              </a:rPr>
              <a:t>Facilitar la investigación de nuevas ideas.</a:t>
            </a:r>
          </a:p>
          <a:p>
            <a:pPr marL="274320" defTabSz="914400" fontAlgn="auto">
              <a:lnSpc>
                <a:spcPct val="90000"/>
              </a:lnSpc>
              <a:spcBef>
                <a:spcPts val="0"/>
              </a:spcBef>
              <a:spcAft>
                <a:spcPts val="0"/>
              </a:spcAft>
              <a:buFont typeface="Arial" panose="020B0604020202020204" pitchFamily="34" charset="0"/>
              <a:buChar char="•"/>
              <a:defRPr/>
            </a:pPr>
            <a:r>
              <a:rPr lang="es-AR" altLang="es-ES" sz="2400" dirty="0">
                <a:solidFill>
                  <a:schemeClr val="tx1"/>
                </a:solidFill>
              </a:rPr>
              <a:t>Controlar el cumplimiento o de los códigos de energía de los edificios.</a:t>
            </a:r>
          </a:p>
          <a:p>
            <a:pPr marL="274320" defTabSz="914400" fontAlgn="auto">
              <a:lnSpc>
                <a:spcPct val="90000"/>
              </a:lnSpc>
              <a:spcBef>
                <a:spcPts val="0"/>
              </a:spcBef>
              <a:spcAft>
                <a:spcPts val="0"/>
              </a:spcAft>
              <a:buFont typeface="Arial" panose="020B0604020202020204" pitchFamily="34" charset="0"/>
              <a:buChar char="•"/>
              <a:defRPr/>
            </a:pPr>
            <a:r>
              <a:rPr lang="es-AR" altLang="es-ES" sz="2400" dirty="0">
                <a:solidFill>
                  <a:schemeClr val="tx1"/>
                </a:solidFill>
              </a:rPr>
              <a:t>Realizar análisis económicos para determinar el impacto de las medidas de conservación.</a:t>
            </a:r>
          </a:p>
          <a:p>
            <a:pPr marL="274320" defTabSz="914400" fontAlgn="auto">
              <a:lnSpc>
                <a:spcPct val="90000"/>
              </a:lnSpc>
              <a:spcBef>
                <a:spcPts val="0"/>
              </a:spcBef>
              <a:spcAft>
                <a:spcPts val="0"/>
              </a:spcAft>
              <a:buFont typeface="Arial" panose="020B0604020202020204" pitchFamily="34" charset="0"/>
              <a:buChar char="•"/>
              <a:defRPr/>
            </a:pPr>
            <a:r>
              <a:rPr lang="es-AR" altLang="es-ES" sz="2400" dirty="0">
                <a:solidFill>
                  <a:schemeClr val="tx1"/>
                </a:solidFill>
              </a:rPr>
              <a:t>...</a:t>
            </a:r>
          </a:p>
          <a:p>
            <a:pPr marL="45720" defTabSz="914400" fontAlgn="auto">
              <a:lnSpc>
                <a:spcPct val="90000"/>
              </a:lnSpc>
              <a:spcAft>
                <a:spcPts val="0"/>
              </a:spcAft>
              <a:buFont typeface="Arial" panose="020B0604020202020204" pitchFamily="34" charset="0"/>
              <a:buChar char="•"/>
              <a:defRPr/>
            </a:pPr>
            <a:endParaRPr lang="es-AR" altLang="es-ES" sz="17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accent1">
                <a:lumMod val="5000"/>
                <a:lumOff val="95000"/>
              </a:schemeClr>
            </a:gs>
            <a:gs pos="65000">
              <a:schemeClr val="accent6">
                <a:lumMod val="60000"/>
                <a:lumOff val="40000"/>
              </a:schemeClr>
            </a:gs>
            <a:gs pos="3000">
              <a:schemeClr val="accent1">
                <a:lumMod val="45000"/>
                <a:lumOff val="55000"/>
              </a:schemeClr>
            </a:gs>
            <a:gs pos="100000">
              <a:schemeClr val="accent6">
                <a:lumMod val="50000"/>
              </a:schemeClr>
            </a:gs>
          </a:gsLst>
          <a:lin ang="0" scaled="1"/>
          <a:tileRect/>
        </a:gradFill>
        <a:effectLst/>
      </p:bgPr>
    </p:bg>
    <p:spTree>
      <p:nvGrpSpPr>
        <p:cNvPr id="1" name=""/>
        <p:cNvGrpSpPr/>
        <p:nvPr/>
      </p:nvGrpSpPr>
      <p:grpSpPr>
        <a:xfrm>
          <a:off x="0" y="0"/>
          <a:ext cx="0" cy="0"/>
          <a:chOff x="0" y="0"/>
          <a:chExt cx="0" cy="0"/>
        </a:xfrm>
      </p:grpSpPr>
      <p:sp>
        <p:nvSpPr>
          <p:cNvPr id="19459" name="3 Marcador de contenido"/>
          <p:cNvSpPr>
            <a:spLocks noGrp="1"/>
          </p:cNvSpPr>
          <p:nvPr>
            <p:ph idx="1"/>
          </p:nvPr>
        </p:nvSpPr>
        <p:spPr>
          <a:xfrm>
            <a:off x="2743200" y="1905000"/>
            <a:ext cx="7924800" cy="4495800"/>
          </a:xfrm>
        </p:spPr>
        <p:txBody>
          <a:bodyPr/>
          <a:lstStyle/>
          <a:p>
            <a:pPr marL="274320">
              <a:defRPr/>
            </a:pPr>
            <a:r>
              <a:rPr lang="es-AR" altLang="es-ES" sz="2400" dirty="0"/>
              <a:t>La entrada del programa </a:t>
            </a:r>
            <a:r>
              <a:rPr lang="es-AR" altLang="es-ES" sz="2400" b="1" dirty="0">
                <a:solidFill>
                  <a:srgbClr val="FF0000"/>
                </a:solidFill>
              </a:rPr>
              <a:t>es voluminosa y detallada</a:t>
            </a:r>
            <a:r>
              <a:rPr lang="es-AR" altLang="es-ES" sz="2400" dirty="0"/>
              <a:t> científicamente, y se piden datos que no siempre están disponibles</a:t>
            </a:r>
          </a:p>
          <a:p>
            <a:pPr marL="274320">
              <a:defRPr/>
            </a:pPr>
            <a:r>
              <a:rPr lang="es-AR" altLang="es-ES" sz="2400" dirty="0"/>
              <a:t>Los resultados del programa consisten en datos que pueden confundir al usuario.</a:t>
            </a:r>
          </a:p>
          <a:p>
            <a:pPr marL="274320">
              <a:defRPr/>
            </a:pPr>
            <a:r>
              <a:rPr lang="es-AR" altLang="es-ES" sz="2400" dirty="0"/>
              <a:t>Muchas herramientas de diseño detalladas </a:t>
            </a:r>
            <a:r>
              <a:rPr lang="es-AR" altLang="es-ES" sz="2400" b="1" dirty="0">
                <a:solidFill>
                  <a:srgbClr val="FF0000"/>
                </a:solidFill>
              </a:rPr>
              <a:t>están orientadas a la investigación</a:t>
            </a:r>
            <a:r>
              <a:rPr lang="es-AR" altLang="es-ES" sz="2400" dirty="0"/>
              <a:t>.</a:t>
            </a:r>
          </a:p>
          <a:p>
            <a:pPr marL="274320">
              <a:defRPr/>
            </a:pPr>
            <a:r>
              <a:rPr lang="es-AR" altLang="es-ES" sz="2400" dirty="0"/>
              <a:t>El software no permite a los usuarios la </a:t>
            </a:r>
            <a:r>
              <a:rPr lang="es-AR" altLang="es-ES" sz="2400" b="1" dirty="0">
                <a:solidFill>
                  <a:srgbClr val="FF0000"/>
                </a:solidFill>
              </a:rPr>
              <a:t>flexibilidad</a:t>
            </a:r>
            <a:r>
              <a:rPr lang="es-AR" altLang="es-ES" sz="2400" dirty="0"/>
              <a:t> suficiente como para hacer programación que cumpla fácilmente las necesidades particulares.</a:t>
            </a:r>
          </a:p>
        </p:txBody>
      </p:sp>
      <p:sp>
        <p:nvSpPr>
          <p:cNvPr id="2" name="1 Título"/>
          <p:cNvSpPr>
            <a:spLocks noGrp="1"/>
          </p:cNvSpPr>
          <p:nvPr>
            <p:ph type="title"/>
          </p:nvPr>
        </p:nvSpPr>
        <p:spPr/>
        <p:txBody>
          <a:bodyPr/>
          <a:lstStyle/>
          <a:p>
            <a:pPr>
              <a:defRPr/>
            </a:pPr>
            <a:r>
              <a:rPr lang="es-MX" dirty="0"/>
              <a:t> Limitaciones</a:t>
            </a:r>
            <a:endParaRPr lang="es-A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0" scaled="1"/>
        </a:gra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8" name="Right Triangle 2765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60" name="Rectangle 2765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127760" y="4212709"/>
            <a:ext cx="8232296" cy="1337699"/>
          </a:xfrm>
        </p:spPr>
        <p:txBody>
          <a:bodyPr anchor="b">
            <a:normAutofit/>
          </a:bodyPr>
          <a:lstStyle/>
          <a:p>
            <a:pPr>
              <a:defRPr/>
            </a:pPr>
            <a:r>
              <a:rPr lang="es-MX" sz="6000"/>
              <a:t>eQuest</a:t>
            </a:r>
            <a:endParaRPr lang="es-AR" sz="6000"/>
          </a:p>
        </p:txBody>
      </p:sp>
      <p:pic>
        <p:nvPicPr>
          <p:cNvPr id="3" name="11 Imagen" descr="equest.jpg">
            <a:extLst>
              <a:ext uri="{FF2B5EF4-FFF2-40B4-BE49-F238E27FC236}">
                <a16:creationId xmlns:a16="http://schemas.microsoft.com/office/drawing/2014/main" id="{FBEE182E-884B-38AD-F4A7-33F6B226B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01969" y="1107907"/>
            <a:ext cx="2378499" cy="27996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2 Marcador de contenido"/>
          <p:cNvSpPr>
            <a:spLocks noGrp="1"/>
          </p:cNvSpPr>
          <p:nvPr>
            <p:ph idx="1"/>
          </p:nvPr>
        </p:nvSpPr>
        <p:spPr>
          <a:xfrm>
            <a:off x="4654294" y="1107907"/>
            <a:ext cx="5414265" cy="2799692"/>
          </a:xfrm>
        </p:spPr>
        <p:txBody>
          <a:bodyPr anchor="ctr">
            <a:normAutofit/>
          </a:bodyPr>
          <a:lstStyle/>
          <a:p>
            <a:pPr marL="274320">
              <a:defRPr/>
            </a:pPr>
            <a:r>
              <a:rPr lang="es-MX" altLang="es-ES" sz="2000"/>
              <a:t>Es un programa sofisticado pero fácil de usar. </a:t>
            </a:r>
          </a:p>
          <a:p>
            <a:pPr marL="274320">
              <a:defRPr/>
            </a:pPr>
            <a:r>
              <a:rPr lang="es-MX" altLang="es-ES" sz="2000"/>
              <a:t>Proporciona resultados a nivel profesional con un nivel aceptable de esfuerzo.</a:t>
            </a:r>
          </a:p>
          <a:p>
            <a:pPr marL="274320">
              <a:defRPr/>
            </a:pPr>
            <a:r>
              <a:rPr lang="es-MX" altLang="es-ES" sz="2000"/>
              <a:t>Es reconocido para presentar proyectos LEED.</a:t>
            </a:r>
          </a:p>
          <a:p>
            <a:pPr marL="274320">
              <a:defRPr/>
            </a:pPr>
            <a:r>
              <a:rPr lang="es-MX" altLang="es-ES" sz="2000"/>
              <a:t>Si bien cuenta con un asistente,  luego se puede trabajar en el modo edición.</a:t>
            </a:r>
          </a:p>
          <a:p>
            <a:pPr marL="274320">
              <a:defRPr/>
            </a:pPr>
            <a:r>
              <a:rPr lang="es-MX" altLang="es-ES" sz="2000"/>
              <a:t>Amplia gama de planillas de resultados.</a:t>
            </a:r>
          </a:p>
          <a:p>
            <a:pPr marL="274320">
              <a:buNone/>
              <a:defRPr/>
            </a:pPr>
            <a:endParaRPr lang="es-MX" altLang="es-E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5" name="Rectangle 2970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7" name="Rectangle 2970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9" name="Rectangle 2970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11" name="Freeform: Shape 2971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4 Título"/>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Ejemplo de uso de eQuest</a:t>
            </a:r>
          </a:p>
        </p:txBody>
      </p:sp>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l="28596" t="23611" r="28596" b="27365"/>
          <a:stretch>
            <a:fillRect/>
          </a:stretch>
        </p:blipFill>
        <p:spPr bwMode="auto">
          <a:xfrm>
            <a:off x="4666965" y="467208"/>
            <a:ext cx="6896674" cy="5923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1 Imagen" descr="equest.jpg">
            <a:extLst>
              <a:ext uri="{FF2B5EF4-FFF2-40B4-BE49-F238E27FC236}">
                <a16:creationId xmlns:a16="http://schemas.microsoft.com/office/drawing/2014/main" id="{AAC43128-569C-EFBE-395C-BE80E6017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13969" y="5538335"/>
            <a:ext cx="953248" cy="11220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23939" y="2103437"/>
            <a:ext cx="2444646" cy="1325563"/>
          </a:xfrm>
        </p:spPr>
        <p:txBody>
          <a:bodyPr/>
          <a:lstStyle/>
          <a:p>
            <a:pPr>
              <a:defRPr/>
            </a:pPr>
            <a:r>
              <a:rPr lang="es-ES" dirty="0"/>
              <a:t>En la WEB</a:t>
            </a:r>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t="4167" r="13530" b="28125"/>
          <a:stretch>
            <a:fillRect/>
          </a:stretch>
        </p:blipFill>
        <p:spPr bwMode="auto">
          <a:xfrm>
            <a:off x="1920900" y="0"/>
            <a:ext cx="9910501" cy="438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t="4166" r="12941" b="11458"/>
          <a:stretch>
            <a:fillRect/>
          </a:stretch>
        </p:blipFill>
        <p:spPr bwMode="auto">
          <a:xfrm>
            <a:off x="2318478" y="3192905"/>
            <a:ext cx="6697525" cy="366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 name="11 Imagen" descr="equest.jpg">
            <a:extLst>
              <a:ext uri="{FF2B5EF4-FFF2-40B4-BE49-F238E27FC236}">
                <a16:creationId xmlns:a16="http://schemas.microsoft.com/office/drawing/2014/main" id="{1CBCECB3-0840-EB3A-6812-9163D45CD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40340" y="5139705"/>
            <a:ext cx="953248" cy="11220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0F4BBD2-A2FF-F782-3D62-3CE370A0974B}"/>
              </a:ext>
            </a:extLst>
          </p:cNvPr>
          <p:cNvPicPr>
            <a:picLocks noChangeAspect="1"/>
          </p:cNvPicPr>
          <p:nvPr/>
        </p:nvPicPr>
        <p:blipFill rotWithShape="1">
          <a:blip r:embed="rId2"/>
          <a:srcRect l="11475" r="727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Marcador de contenido 6">
            <a:extLst>
              <a:ext uri="{FF2B5EF4-FFF2-40B4-BE49-F238E27FC236}">
                <a16:creationId xmlns:a16="http://schemas.microsoft.com/office/drawing/2014/main" id="{C4EF1102-7048-D8F5-D9B4-66F87226B94F}"/>
              </a:ext>
            </a:extLst>
          </p:cNvPr>
          <p:cNvSpPr>
            <a:spLocks noGrp="1"/>
          </p:cNvSpPr>
          <p:nvPr>
            <p:ph idx="1"/>
          </p:nvPr>
        </p:nvSpPr>
        <p:spPr>
          <a:xfrm>
            <a:off x="4975098" y="0"/>
            <a:ext cx="7216902" cy="6641432"/>
          </a:xfrm>
        </p:spPr>
        <p:txBody>
          <a:bodyPr>
            <a:normAutofit/>
          </a:bodyPr>
          <a:lstStyle/>
          <a:p>
            <a:r>
              <a:rPr lang="es-MX" sz="1600" i="0" u="none" strike="noStrike" dirty="0">
                <a:solidFill>
                  <a:srgbClr val="000000"/>
                </a:solidFill>
                <a:effectLst/>
                <a:latin typeface="Century Gothic" panose="020B0502020202020204" pitchFamily="34" charset="0"/>
                <a:cs typeface="Calibri" panose="020F0502020204030204" pitchFamily="34" charset="0"/>
              </a:rPr>
              <a:t>¿Qué es la eficiencia energ</a:t>
            </a:r>
            <a:r>
              <a:rPr lang="es-MX" sz="1600" dirty="0">
                <a:solidFill>
                  <a:srgbClr val="000000"/>
                </a:solidFill>
                <a:latin typeface="Century Gothic" panose="020B0502020202020204" pitchFamily="34" charset="0"/>
                <a:cs typeface="Calibri" panose="020F0502020204030204" pitchFamily="34" charset="0"/>
              </a:rPr>
              <a:t>ética?</a:t>
            </a:r>
            <a:endParaRPr lang="es-MX" sz="1600" i="0" u="none" strike="noStrike" dirty="0">
              <a:solidFill>
                <a:srgbClr val="000000"/>
              </a:solidFill>
              <a:effectLst/>
              <a:latin typeface="Century Gothic" panose="020B0502020202020204" pitchFamily="34" charset="0"/>
              <a:cs typeface="Calibri" panose="020F0502020204030204" pitchFamily="34" charset="0"/>
            </a:endParaRPr>
          </a:p>
          <a:p>
            <a:pPr lvl="1"/>
            <a:r>
              <a:rPr lang="es-MX" sz="1600" i="0" u="none" strike="noStrike" dirty="0">
                <a:solidFill>
                  <a:srgbClr val="000000"/>
                </a:solidFill>
                <a:effectLst/>
                <a:latin typeface="Century Gothic" panose="020B0502020202020204" pitchFamily="34" charset="0"/>
              </a:rPr>
              <a:t>Es el conjunto de acciones que permiten mejorar la relación entre la cantidad de energía consumida y los productos y/o servicios que se obtienen a partir de su uso. </a:t>
            </a:r>
          </a:p>
          <a:p>
            <a:r>
              <a:rPr lang="es-MX" sz="1600" i="0" u="none" strike="noStrike" dirty="0">
                <a:solidFill>
                  <a:srgbClr val="000000"/>
                </a:solidFill>
                <a:effectLst/>
                <a:latin typeface="Century Gothic" panose="020B0502020202020204" pitchFamily="34" charset="0"/>
                <a:cs typeface="Calibri" panose="020F0502020204030204" pitchFamily="34" charset="0"/>
              </a:rPr>
              <a:t>¿ </a:t>
            </a:r>
            <a:r>
              <a:rPr lang="es-MX" sz="1600" dirty="0">
                <a:solidFill>
                  <a:srgbClr val="000000"/>
                </a:solidFill>
                <a:latin typeface="Century Gothic" panose="020B0502020202020204" pitchFamily="34" charset="0"/>
                <a:cs typeface="Calibri" panose="020F0502020204030204" pitchFamily="34" charset="0"/>
              </a:rPr>
              <a:t>En qué entornos podemos aplicar esta definición?</a:t>
            </a:r>
          </a:p>
          <a:p>
            <a:pPr lvl="1"/>
            <a:r>
              <a:rPr lang="es-MX" sz="1600" dirty="0">
                <a:solidFill>
                  <a:srgbClr val="000000"/>
                </a:solidFill>
                <a:latin typeface="Century Gothic" panose="020B0502020202020204" pitchFamily="34" charset="0"/>
              </a:rPr>
              <a:t>En equipos e instalaciones</a:t>
            </a:r>
            <a:br>
              <a:rPr lang="es-MX" sz="1600" dirty="0">
                <a:solidFill>
                  <a:srgbClr val="000000"/>
                </a:solidFill>
                <a:latin typeface="Century Gothic" panose="020B0502020202020204" pitchFamily="34" charset="0"/>
              </a:rPr>
            </a:br>
            <a:r>
              <a:rPr lang="es-MX" sz="1600" dirty="0">
                <a:solidFill>
                  <a:srgbClr val="000000"/>
                </a:solidFill>
                <a:latin typeface="Century Gothic" panose="020B0502020202020204" pitchFamily="34" charset="0"/>
              </a:rPr>
              <a:t>En sectores productivos</a:t>
            </a:r>
            <a:br>
              <a:rPr lang="es-MX" sz="1600" dirty="0">
                <a:solidFill>
                  <a:srgbClr val="000000"/>
                </a:solidFill>
                <a:latin typeface="Century Gothic" panose="020B0502020202020204" pitchFamily="34" charset="0"/>
              </a:rPr>
            </a:br>
            <a:r>
              <a:rPr lang="es-MX" sz="1600" dirty="0">
                <a:solidFill>
                  <a:srgbClr val="000000"/>
                </a:solidFill>
                <a:latin typeface="Century Gothic" panose="020B0502020202020204" pitchFamily="34" charset="0"/>
              </a:rPr>
              <a:t>En el transporte</a:t>
            </a:r>
            <a:br>
              <a:rPr lang="es-MX" sz="1600" dirty="0">
                <a:solidFill>
                  <a:srgbClr val="000000"/>
                </a:solidFill>
                <a:latin typeface="Century Gothic" panose="020B0502020202020204" pitchFamily="34" charset="0"/>
              </a:rPr>
            </a:br>
            <a:r>
              <a:rPr lang="es-MX" sz="1600" dirty="0">
                <a:solidFill>
                  <a:srgbClr val="000000"/>
                </a:solidFill>
                <a:latin typeface="Century Gothic" panose="020B0502020202020204" pitchFamily="34" charset="0"/>
              </a:rPr>
              <a:t>En edificios</a:t>
            </a:r>
          </a:p>
          <a:p>
            <a:pPr lvl="2"/>
            <a:r>
              <a:rPr lang="es-MX" sz="1600" dirty="0">
                <a:solidFill>
                  <a:srgbClr val="000000"/>
                </a:solidFill>
                <a:latin typeface="Century Gothic" panose="020B0502020202020204" pitchFamily="34" charset="0"/>
              </a:rPr>
              <a:t>En el hogar</a:t>
            </a:r>
            <a:br>
              <a:rPr lang="es-MX" sz="1600" dirty="0">
                <a:solidFill>
                  <a:srgbClr val="000000"/>
                </a:solidFill>
                <a:latin typeface="Century Gothic" panose="020B0502020202020204" pitchFamily="34" charset="0"/>
              </a:rPr>
            </a:br>
            <a:r>
              <a:rPr lang="es-MX" sz="1600" dirty="0">
                <a:solidFill>
                  <a:srgbClr val="000000"/>
                </a:solidFill>
                <a:latin typeface="Century Gothic" panose="020B0502020202020204" pitchFamily="34" charset="0"/>
              </a:rPr>
              <a:t>En el sector público o privado </a:t>
            </a:r>
            <a:endParaRPr lang="es-AR" sz="1600" dirty="0">
              <a:latin typeface="Century Gothic" panose="020B0502020202020204" pitchFamily="34" charset="0"/>
            </a:endParaRPr>
          </a:p>
          <a:p>
            <a:r>
              <a:rPr lang="es-MX" sz="1600" i="0" u="none" strike="noStrike" dirty="0">
                <a:solidFill>
                  <a:srgbClr val="000000"/>
                </a:solidFill>
                <a:effectLst/>
                <a:latin typeface="Century Gothic" panose="020B0502020202020204" pitchFamily="34" charset="0"/>
                <a:cs typeface="Calibri" panose="020F0502020204030204" pitchFamily="34" charset="0"/>
              </a:rPr>
              <a:t>¿ </a:t>
            </a:r>
            <a:r>
              <a:rPr lang="es-AR" sz="1600" dirty="0">
                <a:latin typeface="Century Gothic" panose="020B0502020202020204" pitchFamily="34" charset="0"/>
              </a:rPr>
              <a:t>Qué se puede hacer para mejorarla?</a:t>
            </a:r>
          </a:p>
          <a:p>
            <a:pPr lvl="1"/>
            <a:r>
              <a:rPr lang="es-AR" sz="1600" dirty="0">
                <a:solidFill>
                  <a:srgbClr val="000000"/>
                </a:solidFill>
                <a:latin typeface="Century Gothic" panose="020B0502020202020204" pitchFamily="34" charset="0"/>
              </a:rPr>
              <a:t>Charlas de divulgación</a:t>
            </a:r>
            <a:br>
              <a:rPr lang="es-AR" sz="1600" dirty="0">
                <a:solidFill>
                  <a:srgbClr val="000000"/>
                </a:solidFill>
                <a:latin typeface="Century Gothic" panose="020B0502020202020204" pitchFamily="34" charset="0"/>
              </a:rPr>
            </a:br>
            <a:r>
              <a:rPr lang="es-AR" sz="1600" dirty="0">
                <a:solidFill>
                  <a:srgbClr val="000000"/>
                </a:solidFill>
                <a:latin typeface="Century Gothic" panose="020B0502020202020204" pitchFamily="34" charset="0"/>
              </a:rPr>
              <a:t>Educación en el uso de herramientas</a:t>
            </a:r>
            <a:br>
              <a:rPr lang="es-AR" sz="1600" dirty="0">
                <a:solidFill>
                  <a:srgbClr val="000000"/>
                </a:solidFill>
                <a:latin typeface="Century Gothic" panose="020B0502020202020204" pitchFamily="34" charset="0"/>
              </a:rPr>
            </a:br>
            <a:r>
              <a:rPr lang="es-AR" sz="1600" dirty="0">
                <a:solidFill>
                  <a:srgbClr val="000000"/>
                </a:solidFill>
                <a:latin typeface="Century Gothic" panose="020B0502020202020204" pitchFamily="34" charset="0"/>
              </a:rPr>
              <a:t>Difusión de las buenas prácticas</a:t>
            </a:r>
            <a:br>
              <a:rPr lang="es-AR" sz="1600" dirty="0">
                <a:solidFill>
                  <a:srgbClr val="000000"/>
                </a:solidFill>
                <a:latin typeface="Century Gothic" panose="020B0502020202020204" pitchFamily="34" charset="0"/>
              </a:rPr>
            </a:br>
            <a:r>
              <a:rPr lang="es-AR" sz="1600" dirty="0">
                <a:solidFill>
                  <a:srgbClr val="000000"/>
                </a:solidFill>
                <a:latin typeface="Century Gothic" panose="020B0502020202020204" pitchFamily="34" charset="0"/>
              </a:rPr>
              <a:t>Proyectos de financiamiento nacionales o internacionales</a:t>
            </a:r>
            <a:br>
              <a:rPr lang="es-AR" sz="1600" dirty="0">
                <a:solidFill>
                  <a:srgbClr val="000000"/>
                </a:solidFill>
                <a:latin typeface="Century Gothic" panose="020B0502020202020204" pitchFamily="34" charset="0"/>
              </a:rPr>
            </a:br>
            <a:r>
              <a:rPr lang="es-AR" sz="1600" dirty="0">
                <a:solidFill>
                  <a:srgbClr val="000000"/>
                </a:solidFill>
                <a:latin typeface="Century Gothic" panose="020B0502020202020204" pitchFamily="34" charset="0"/>
              </a:rPr>
              <a:t>Marco normativo</a:t>
            </a:r>
            <a:br>
              <a:rPr lang="es-AR" sz="1600" dirty="0">
                <a:solidFill>
                  <a:srgbClr val="000000"/>
                </a:solidFill>
                <a:latin typeface="Century Gothic" panose="020B0502020202020204" pitchFamily="34" charset="0"/>
              </a:rPr>
            </a:br>
            <a:r>
              <a:rPr lang="es-AR" sz="1600" dirty="0">
                <a:solidFill>
                  <a:srgbClr val="000000"/>
                </a:solidFill>
                <a:latin typeface="Century Gothic" panose="020B0502020202020204" pitchFamily="34" charset="0"/>
              </a:rPr>
              <a:t>Publicaciones.</a:t>
            </a:r>
          </a:p>
          <a:p>
            <a:r>
              <a:rPr lang="es-MX" sz="1600" i="0" u="none" strike="noStrike" dirty="0">
                <a:solidFill>
                  <a:srgbClr val="000000"/>
                </a:solidFill>
                <a:effectLst/>
                <a:latin typeface="Century Gothic" panose="020B0502020202020204" pitchFamily="34" charset="0"/>
                <a:cs typeface="Calibri" panose="020F0502020204030204" pitchFamily="34" charset="0"/>
              </a:rPr>
              <a:t>¿ </a:t>
            </a:r>
            <a:r>
              <a:rPr lang="es-AR" sz="1600" dirty="0">
                <a:solidFill>
                  <a:srgbClr val="000000"/>
                </a:solidFill>
                <a:latin typeface="Century Gothic" panose="020B0502020202020204" pitchFamily="34" charset="0"/>
              </a:rPr>
              <a:t>Qué trabas podemos encontrar?</a:t>
            </a:r>
          </a:p>
          <a:p>
            <a:pPr lvl="1"/>
            <a:r>
              <a:rPr lang="es-AR" sz="1600" dirty="0">
                <a:solidFill>
                  <a:srgbClr val="000000"/>
                </a:solidFill>
                <a:latin typeface="Century Gothic" panose="020B0502020202020204" pitchFamily="34" charset="0"/>
              </a:rPr>
              <a:t>Vicios</a:t>
            </a:r>
            <a:br>
              <a:rPr lang="es-AR" sz="1600" dirty="0">
                <a:solidFill>
                  <a:srgbClr val="000000"/>
                </a:solidFill>
                <a:latin typeface="Century Gothic" panose="020B0502020202020204" pitchFamily="34" charset="0"/>
              </a:rPr>
            </a:br>
            <a:r>
              <a:rPr lang="es-AR" sz="1600" dirty="0">
                <a:solidFill>
                  <a:srgbClr val="000000"/>
                </a:solidFill>
                <a:latin typeface="Century Gothic" panose="020B0502020202020204" pitchFamily="34" charset="0"/>
              </a:rPr>
              <a:t>Falta de recursos económicos o de conocimientos, eso restringen las opciones de los consumidores.</a:t>
            </a:r>
            <a:br>
              <a:rPr lang="es-AR" sz="1600" dirty="0">
                <a:solidFill>
                  <a:srgbClr val="000000"/>
                </a:solidFill>
                <a:latin typeface="Century Gothic" panose="020B0502020202020204" pitchFamily="34" charset="0"/>
              </a:rPr>
            </a:br>
            <a:r>
              <a:rPr lang="es-AR" sz="1600" dirty="0">
                <a:solidFill>
                  <a:srgbClr val="000000"/>
                </a:solidFill>
                <a:latin typeface="Century Gothic" panose="020B0502020202020204" pitchFamily="34" charset="0"/>
              </a:rPr>
              <a:t>El precio de la energía no revela el costo.</a:t>
            </a:r>
            <a:br>
              <a:rPr lang="es-AR" sz="1600" dirty="0">
                <a:solidFill>
                  <a:srgbClr val="000000"/>
                </a:solidFill>
                <a:latin typeface="Century Gothic" panose="020B0502020202020204" pitchFamily="34" charset="0"/>
              </a:rPr>
            </a:br>
            <a:r>
              <a:rPr lang="es-AR" sz="1600" dirty="0">
                <a:solidFill>
                  <a:srgbClr val="000000"/>
                </a:solidFill>
                <a:latin typeface="Century Gothic" panose="020B0502020202020204" pitchFamily="34" charset="0"/>
              </a:rPr>
              <a:t>La EE no siempre está arraigada en las normas constructivas y urbanísticas.</a:t>
            </a:r>
            <a:br>
              <a:rPr lang="es-AR" sz="1600" dirty="0">
                <a:solidFill>
                  <a:srgbClr val="000000"/>
                </a:solidFill>
                <a:latin typeface="Century Gothic" panose="020B0502020202020204" pitchFamily="34" charset="0"/>
              </a:rPr>
            </a:br>
            <a:r>
              <a:rPr lang="es-AR" sz="1600" dirty="0">
                <a:solidFill>
                  <a:srgbClr val="000000"/>
                </a:solidFill>
                <a:latin typeface="Century Gothic" panose="020B0502020202020204" pitchFamily="34" charset="0"/>
              </a:rPr>
              <a:t>Y seguro que en mente tienen más</a:t>
            </a:r>
          </a:p>
        </p:txBody>
      </p:sp>
    </p:spTree>
    <p:extLst>
      <p:ext uri="{BB962C8B-B14F-4D97-AF65-F5344CB8AC3E}">
        <p14:creationId xmlns:p14="http://schemas.microsoft.com/office/powerpoint/2010/main" val="70053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16200000" scaled="1"/>
          <a:tileRect/>
        </a:gradFill>
        <a:effectLst/>
      </p:bgPr>
    </p:bg>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2476500" y="5668780"/>
            <a:ext cx="7239000" cy="1066800"/>
          </a:xfrm>
        </p:spPr>
        <p:txBody>
          <a:bodyPr/>
          <a:lstStyle/>
          <a:p>
            <a:pPr marL="274320">
              <a:defRPr/>
            </a:pPr>
            <a:r>
              <a:rPr lang="es-ES" altLang="es-ES" dirty="0"/>
              <a:t>eQuest ofrece un </a:t>
            </a:r>
            <a:r>
              <a:rPr lang="es-ES" altLang="es-ES" dirty="0">
                <a:solidFill>
                  <a:srgbClr val="FF0000"/>
                </a:solidFill>
              </a:rPr>
              <a:t>asistente</a:t>
            </a:r>
            <a:r>
              <a:rPr lang="es-ES" altLang="es-ES" dirty="0"/>
              <a:t> para completar con todos los datos requeridos para la simulación</a:t>
            </a:r>
          </a:p>
        </p:txBody>
      </p:sp>
      <p:sp>
        <p:nvSpPr>
          <p:cNvPr id="50178" name="Rectangle 2"/>
          <p:cNvSpPr>
            <a:spLocks noGrp="1" noChangeArrowheads="1"/>
          </p:cNvSpPr>
          <p:nvPr>
            <p:ph type="title"/>
          </p:nvPr>
        </p:nvSpPr>
        <p:spPr>
          <a:xfrm>
            <a:off x="3200400" y="0"/>
            <a:ext cx="7239000" cy="1524000"/>
          </a:xfrm>
        </p:spPr>
        <p:txBody>
          <a:bodyPr>
            <a:normAutofit/>
          </a:bodyPr>
          <a:lstStyle/>
          <a:p>
            <a:pPr>
              <a:defRPr/>
            </a:pPr>
            <a:r>
              <a:rPr lang="es-ES" dirty="0"/>
              <a:t>Al iniciar un nuevo proyecto</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l="25635" t="31293" r="26367" b="35243"/>
          <a:stretch>
            <a:fillRect/>
          </a:stretch>
        </p:blipFill>
        <p:spPr bwMode="auto">
          <a:xfrm>
            <a:off x="2876214" y="1524000"/>
            <a:ext cx="6957334" cy="363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16200000" scaled="1"/>
        </a:gra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292101"/>
            <a:ext cx="8229600" cy="904875"/>
          </a:xfrm>
        </p:spPr>
        <p:txBody>
          <a:bodyPr>
            <a:normAutofit/>
          </a:bodyPr>
          <a:lstStyle/>
          <a:p>
            <a:pPr>
              <a:defRPr/>
            </a:pPr>
            <a:r>
              <a:rPr lang="es-ES"/>
              <a:t>Cuenta con dos modalidades</a:t>
            </a:r>
          </a:p>
        </p:txBody>
      </p:sp>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l="29329" t="25391" r="29329" b="29318"/>
          <a:stretch>
            <a:fillRect/>
          </a:stretch>
        </p:blipFill>
        <p:spPr bwMode="auto">
          <a:xfrm>
            <a:off x="1703389" y="1844676"/>
            <a:ext cx="5616575"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AutoShape 7"/>
          <p:cNvSpPr>
            <a:spLocks noChangeArrowheads="1"/>
          </p:cNvSpPr>
          <p:nvPr/>
        </p:nvSpPr>
        <p:spPr bwMode="auto">
          <a:xfrm>
            <a:off x="7543800" y="2362200"/>
            <a:ext cx="2736850" cy="1462088"/>
          </a:xfrm>
          <a:prstGeom prst="wedgeRoundRectCallout">
            <a:avLst>
              <a:gd name="adj1" fmla="val -89502"/>
              <a:gd name="adj2" fmla="val -10470"/>
              <a:gd name="adj3" fmla="val 16667"/>
            </a:avLst>
          </a:prstGeom>
          <a:solidFill>
            <a:schemeClr val="accent1"/>
          </a:solidFill>
          <a:ln w="9525">
            <a:solidFill>
              <a:schemeClr val="tx1"/>
            </a:solidFill>
            <a:miter lim="800000"/>
            <a:headEnd/>
            <a:tailEnd/>
          </a:ln>
          <a:effectLst/>
        </p:spPr>
        <p:txBody>
          <a:bodyPr/>
          <a:lstStyle/>
          <a:p>
            <a:pPr algn="ctr">
              <a:defRPr/>
            </a:pPr>
            <a:r>
              <a:rPr lang="es-ES" sz="2000" dirty="0"/>
              <a:t>Cuando la información es más limitada o pequeñas estructuras</a:t>
            </a:r>
          </a:p>
        </p:txBody>
      </p:sp>
      <p:sp>
        <p:nvSpPr>
          <p:cNvPr id="51208" name="AutoShape 8"/>
          <p:cNvSpPr>
            <a:spLocks noChangeArrowheads="1"/>
          </p:cNvSpPr>
          <p:nvPr/>
        </p:nvSpPr>
        <p:spPr bwMode="auto">
          <a:xfrm>
            <a:off x="7455794" y="4206104"/>
            <a:ext cx="2813050" cy="1752600"/>
          </a:xfrm>
          <a:prstGeom prst="wedgeRoundRectCallout">
            <a:avLst>
              <a:gd name="adj1" fmla="val -78346"/>
              <a:gd name="adj2" fmla="val -18949"/>
              <a:gd name="adj3" fmla="val 16667"/>
            </a:avLst>
          </a:prstGeom>
          <a:solidFill>
            <a:schemeClr val="accent1"/>
          </a:solidFill>
          <a:ln w="9525">
            <a:solidFill>
              <a:schemeClr val="tx1"/>
            </a:solidFill>
            <a:miter lim="800000"/>
            <a:headEnd/>
            <a:tailEnd/>
          </a:ln>
          <a:effectLst/>
        </p:spPr>
        <p:txBody>
          <a:bodyPr/>
          <a:lstStyle/>
          <a:p>
            <a:pPr algn="ctr">
              <a:defRPr/>
            </a:pPr>
            <a:r>
              <a:rPr lang="es-ES" sz="2000" dirty="0"/>
              <a:t>Cuando la información detallada está disponible o estructuras más complicadas</a:t>
            </a:r>
          </a:p>
        </p:txBody>
      </p:sp>
      <p:pic>
        <p:nvPicPr>
          <p:cNvPr id="2" name="11 Imagen" descr="equest.jpg">
            <a:extLst>
              <a:ext uri="{FF2B5EF4-FFF2-40B4-BE49-F238E27FC236}">
                <a16:creationId xmlns:a16="http://schemas.microsoft.com/office/drawing/2014/main" id="{3B830D4E-BB9B-8094-6148-2C78646E1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5602" y="5397677"/>
            <a:ext cx="953248" cy="11220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0" scaled="1"/>
        </a:gradFill>
        <a:effectLst/>
      </p:bgPr>
    </p:bg>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l="15317" t="15755" r="15283" b="18489"/>
          <a:stretch>
            <a:fillRect/>
          </a:stretch>
        </p:blipFill>
        <p:spPr bwMode="auto">
          <a:xfrm>
            <a:off x="1752600" y="1520826"/>
            <a:ext cx="6769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7"/>
          <p:cNvSpPr txBox="1">
            <a:spLocks noChangeArrowheads="1"/>
          </p:cNvSpPr>
          <p:nvPr/>
        </p:nvSpPr>
        <p:spPr bwMode="auto">
          <a:xfrm>
            <a:off x="8561388" y="647701"/>
            <a:ext cx="2159000" cy="5486117"/>
          </a:xfrm>
          <a:prstGeom prst="rect">
            <a:avLst/>
          </a:prstGeom>
          <a:noFill/>
          <a:ln w="9525">
            <a:noFill/>
            <a:miter lim="800000"/>
            <a:headEnd/>
            <a:tailEnd/>
          </a:ln>
          <a:effectLst/>
        </p:spPr>
        <p:txBody>
          <a:bodyPr>
            <a:spAutoFit/>
          </a:bodyPr>
          <a:lstStyle/>
          <a:p>
            <a:pPr eaLnBrk="1" hangingPunct="1">
              <a:spcBef>
                <a:spcPct val="50000"/>
              </a:spcBef>
              <a:defRPr/>
            </a:pPr>
            <a:r>
              <a:rPr lang="es-ES" dirty="0">
                <a:latin typeface="Arial" charset="0"/>
                <a:cs typeface="Arial" charset="0"/>
              </a:rPr>
              <a:t>Aquí solicitará</a:t>
            </a:r>
          </a:p>
          <a:p>
            <a:pPr eaLnBrk="1" hangingPunct="1">
              <a:spcBef>
                <a:spcPct val="50000"/>
              </a:spcBef>
              <a:defRPr/>
            </a:pPr>
            <a:endParaRPr lang="es-ES" dirty="0">
              <a:latin typeface="Arial" charset="0"/>
              <a:cs typeface="Arial" charset="0"/>
            </a:endParaRPr>
          </a:p>
          <a:p>
            <a:pPr eaLnBrk="1" hangingPunct="1">
              <a:spcBef>
                <a:spcPct val="50000"/>
              </a:spcBef>
              <a:defRPr/>
            </a:pPr>
            <a:endParaRPr lang="es-ES" sz="1300" dirty="0">
              <a:cs typeface="Arial" charset="0"/>
            </a:endParaRPr>
          </a:p>
          <a:p>
            <a:pPr eaLnBrk="1" hangingPunct="1">
              <a:spcBef>
                <a:spcPct val="50000"/>
              </a:spcBef>
              <a:defRPr/>
            </a:pPr>
            <a:r>
              <a:rPr lang="es-ES" sz="1300" dirty="0">
                <a:cs typeface="Arial" charset="0"/>
              </a:rPr>
              <a:t>Nombre del proyecto</a:t>
            </a:r>
          </a:p>
          <a:p>
            <a:pPr eaLnBrk="1" hangingPunct="1">
              <a:spcBef>
                <a:spcPct val="50000"/>
              </a:spcBef>
              <a:defRPr/>
            </a:pPr>
            <a:r>
              <a:rPr lang="es-ES" sz="1300" dirty="0">
                <a:cs typeface="Arial" charset="0"/>
              </a:rPr>
              <a:t>Tipo de edificio (lista)</a:t>
            </a:r>
          </a:p>
          <a:p>
            <a:pPr eaLnBrk="1" hangingPunct="1">
              <a:spcBef>
                <a:spcPct val="50000"/>
              </a:spcBef>
              <a:defRPr/>
            </a:pPr>
            <a:r>
              <a:rPr lang="es-ES" sz="1300" dirty="0">
                <a:cs typeface="Arial" charset="0"/>
              </a:rPr>
              <a:t>Ubicación y clima de la región</a:t>
            </a:r>
          </a:p>
          <a:p>
            <a:pPr eaLnBrk="1" hangingPunct="1">
              <a:spcBef>
                <a:spcPct val="50000"/>
              </a:spcBef>
              <a:defRPr/>
            </a:pPr>
            <a:r>
              <a:rPr lang="es-ES" sz="1300" dirty="0">
                <a:cs typeface="Arial" charset="0"/>
              </a:rPr>
              <a:t>Tarifas eléctricas y de gas</a:t>
            </a:r>
          </a:p>
          <a:p>
            <a:pPr eaLnBrk="1" hangingPunct="1">
              <a:spcBef>
                <a:spcPct val="50000"/>
              </a:spcBef>
              <a:defRPr/>
            </a:pPr>
            <a:endParaRPr lang="es-ES" sz="1300" dirty="0">
              <a:cs typeface="Arial" charset="0"/>
            </a:endParaRPr>
          </a:p>
          <a:p>
            <a:pPr eaLnBrk="1" hangingPunct="1">
              <a:spcBef>
                <a:spcPct val="50000"/>
              </a:spcBef>
              <a:defRPr/>
            </a:pPr>
            <a:r>
              <a:rPr lang="es-ES" sz="1300" dirty="0">
                <a:cs typeface="Arial" charset="0"/>
              </a:rPr>
              <a:t>Área del edificio</a:t>
            </a:r>
          </a:p>
          <a:p>
            <a:pPr eaLnBrk="1" hangingPunct="1">
              <a:spcBef>
                <a:spcPct val="50000"/>
              </a:spcBef>
              <a:defRPr/>
            </a:pPr>
            <a:r>
              <a:rPr lang="es-ES" sz="1300" dirty="0" err="1">
                <a:cs typeface="Arial" charset="0"/>
              </a:rPr>
              <a:t>Nro</a:t>
            </a:r>
            <a:r>
              <a:rPr lang="es-ES" sz="1300" dirty="0">
                <a:cs typeface="Arial" charset="0"/>
              </a:rPr>
              <a:t> de pisos por encima y por debajo (subsuelo)</a:t>
            </a:r>
          </a:p>
          <a:p>
            <a:pPr eaLnBrk="1" hangingPunct="1">
              <a:spcBef>
                <a:spcPct val="50000"/>
              </a:spcBef>
              <a:defRPr/>
            </a:pPr>
            <a:endParaRPr lang="es-ES" sz="1300" dirty="0">
              <a:cs typeface="Arial" charset="0"/>
            </a:endParaRPr>
          </a:p>
          <a:p>
            <a:pPr eaLnBrk="1" hangingPunct="1">
              <a:spcBef>
                <a:spcPct val="50000"/>
              </a:spcBef>
              <a:defRPr/>
            </a:pPr>
            <a:r>
              <a:rPr lang="es-ES" sz="1300" dirty="0">
                <a:cs typeface="Arial" charset="0"/>
              </a:rPr>
              <a:t>Calefacción y Refrigeración</a:t>
            </a:r>
          </a:p>
          <a:p>
            <a:pPr eaLnBrk="1" hangingPunct="1">
              <a:spcBef>
                <a:spcPct val="50000"/>
              </a:spcBef>
              <a:defRPr/>
            </a:pPr>
            <a:r>
              <a:rPr lang="es-ES" sz="1300" dirty="0">
                <a:cs typeface="Arial" charset="0"/>
              </a:rPr>
              <a:t>Año de análisis</a:t>
            </a:r>
          </a:p>
          <a:p>
            <a:pPr eaLnBrk="1" hangingPunct="1">
              <a:spcBef>
                <a:spcPct val="50000"/>
              </a:spcBef>
              <a:defRPr/>
            </a:pPr>
            <a:r>
              <a:rPr lang="es-ES" sz="1300" dirty="0">
                <a:cs typeface="Arial" charset="0"/>
              </a:rPr>
              <a:t>Por sí o por no, evaluación del aprovechamiento de la luz solar.</a:t>
            </a:r>
          </a:p>
          <a:p>
            <a:pPr eaLnBrk="1" hangingPunct="1">
              <a:spcBef>
                <a:spcPct val="50000"/>
              </a:spcBef>
              <a:defRPr/>
            </a:pPr>
            <a:r>
              <a:rPr lang="es-ES" sz="1300" dirty="0">
                <a:cs typeface="Arial" charset="0"/>
              </a:rPr>
              <a:t>Detalles de uso</a:t>
            </a:r>
          </a:p>
        </p:txBody>
      </p:sp>
      <p:sp>
        <p:nvSpPr>
          <p:cNvPr id="49156" name="Rectangle 8"/>
          <p:cNvSpPr>
            <a:spLocks noChangeArrowheads="1"/>
          </p:cNvSpPr>
          <p:nvPr/>
        </p:nvSpPr>
        <p:spPr bwMode="auto">
          <a:xfrm>
            <a:off x="2003426" y="2024063"/>
            <a:ext cx="3673475" cy="36036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57" name="Line 9"/>
          <p:cNvSpPr>
            <a:spLocks noChangeShapeType="1"/>
          </p:cNvSpPr>
          <p:nvPr/>
        </p:nvSpPr>
        <p:spPr bwMode="auto">
          <a:xfrm>
            <a:off x="5603875" y="1881188"/>
            <a:ext cx="2952750" cy="0"/>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58" name="Line 10"/>
          <p:cNvSpPr>
            <a:spLocks noChangeShapeType="1"/>
          </p:cNvSpPr>
          <p:nvPr/>
        </p:nvSpPr>
        <p:spPr bwMode="auto">
          <a:xfrm>
            <a:off x="5603875" y="1881188"/>
            <a:ext cx="0" cy="215900"/>
          </a:xfrm>
          <a:prstGeom prst="line">
            <a:avLst/>
          </a:prstGeom>
          <a:noFill/>
          <a:ln w="50800">
            <a:solidFill>
              <a:srgbClr val="00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59" name="Line 11"/>
          <p:cNvSpPr>
            <a:spLocks noChangeShapeType="1"/>
          </p:cNvSpPr>
          <p:nvPr/>
        </p:nvSpPr>
        <p:spPr bwMode="auto">
          <a:xfrm flipV="1">
            <a:off x="7980364" y="2239963"/>
            <a:ext cx="649287" cy="360362"/>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60" name="Line 12"/>
          <p:cNvSpPr>
            <a:spLocks noChangeShapeType="1"/>
          </p:cNvSpPr>
          <p:nvPr/>
        </p:nvSpPr>
        <p:spPr bwMode="auto">
          <a:xfrm flipH="1">
            <a:off x="5461001" y="2600325"/>
            <a:ext cx="2519363" cy="0"/>
          </a:xfrm>
          <a:prstGeom prst="line">
            <a:avLst/>
          </a:prstGeom>
          <a:noFill/>
          <a:ln w="50800">
            <a:solidFill>
              <a:srgbClr val="00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61" name="Rectangle 13"/>
          <p:cNvSpPr>
            <a:spLocks noChangeArrowheads="1"/>
          </p:cNvSpPr>
          <p:nvPr/>
        </p:nvSpPr>
        <p:spPr bwMode="auto">
          <a:xfrm>
            <a:off x="2003426" y="2455863"/>
            <a:ext cx="3529013" cy="2159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62" name="Rectangle 14"/>
          <p:cNvSpPr>
            <a:spLocks noChangeArrowheads="1"/>
          </p:cNvSpPr>
          <p:nvPr/>
        </p:nvSpPr>
        <p:spPr bwMode="auto">
          <a:xfrm>
            <a:off x="1931989" y="2816225"/>
            <a:ext cx="2808287" cy="10810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63" name="Line 15"/>
          <p:cNvSpPr>
            <a:spLocks noChangeShapeType="1"/>
          </p:cNvSpPr>
          <p:nvPr/>
        </p:nvSpPr>
        <p:spPr bwMode="auto">
          <a:xfrm flipH="1">
            <a:off x="4595813" y="2744788"/>
            <a:ext cx="3384550" cy="0"/>
          </a:xfrm>
          <a:prstGeom prst="line">
            <a:avLst/>
          </a:prstGeom>
          <a:noFill/>
          <a:ln w="50800">
            <a:solidFill>
              <a:srgbClr val="00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64" name="Rectangle 16"/>
          <p:cNvSpPr>
            <a:spLocks noChangeArrowheads="1"/>
          </p:cNvSpPr>
          <p:nvPr/>
        </p:nvSpPr>
        <p:spPr bwMode="auto">
          <a:xfrm>
            <a:off x="5100639" y="2816225"/>
            <a:ext cx="3240087" cy="9350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65" name="Line 17"/>
          <p:cNvSpPr>
            <a:spLocks noChangeShapeType="1"/>
          </p:cNvSpPr>
          <p:nvPr/>
        </p:nvSpPr>
        <p:spPr bwMode="auto">
          <a:xfrm>
            <a:off x="4595813" y="2744788"/>
            <a:ext cx="0" cy="215900"/>
          </a:xfrm>
          <a:prstGeom prst="line">
            <a:avLst/>
          </a:prstGeom>
          <a:noFill/>
          <a:ln w="50800">
            <a:solidFill>
              <a:srgbClr val="00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66" name="Line 18"/>
          <p:cNvSpPr>
            <a:spLocks noChangeShapeType="1"/>
          </p:cNvSpPr>
          <p:nvPr/>
        </p:nvSpPr>
        <p:spPr bwMode="auto">
          <a:xfrm flipV="1">
            <a:off x="7943851" y="2600326"/>
            <a:ext cx="612775" cy="144463"/>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67" name="Line 19"/>
          <p:cNvSpPr>
            <a:spLocks noChangeShapeType="1"/>
          </p:cNvSpPr>
          <p:nvPr/>
        </p:nvSpPr>
        <p:spPr bwMode="auto">
          <a:xfrm flipV="1">
            <a:off x="8124826" y="3105151"/>
            <a:ext cx="612775" cy="144463"/>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68" name="Rectangle 20"/>
          <p:cNvSpPr>
            <a:spLocks noChangeArrowheads="1"/>
          </p:cNvSpPr>
          <p:nvPr/>
        </p:nvSpPr>
        <p:spPr bwMode="auto">
          <a:xfrm>
            <a:off x="2003425" y="3968751"/>
            <a:ext cx="2376488" cy="5762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69" name="Line 21"/>
          <p:cNvSpPr>
            <a:spLocks noChangeShapeType="1"/>
          </p:cNvSpPr>
          <p:nvPr/>
        </p:nvSpPr>
        <p:spPr bwMode="auto">
          <a:xfrm flipV="1">
            <a:off x="4379914" y="3573464"/>
            <a:ext cx="4181475" cy="466725"/>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70" name="Rectangle 22"/>
          <p:cNvSpPr>
            <a:spLocks noChangeArrowheads="1"/>
          </p:cNvSpPr>
          <p:nvPr/>
        </p:nvSpPr>
        <p:spPr bwMode="auto">
          <a:xfrm>
            <a:off x="4595814" y="4113213"/>
            <a:ext cx="3673475" cy="431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71" name="Line 23"/>
          <p:cNvSpPr>
            <a:spLocks noChangeShapeType="1"/>
          </p:cNvSpPr>
          <p:nvPr/>
        </p:nvSpPr>
        <p:spPr bwMode="auto">
          <a:xfrm flipV="1">
            <a:off x="8085139" y="4040188"/>
            <a:ext cx="612775" cy="144462"/>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72" name="Rectangle 24"/>
          <p:cNvSpPr>
            <a:spLocks noChangeArrowheads="1"/>
          </p:cNvSpPr>
          <p:nvPr/>
        </p:nvSpPr>
        <p:spPr bwMode="auto">
          <a:xfrm>
            <a:off x="2003425" y="4616451"/>
            <a:ext cx="5329238" cy="5048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73" name="Line 25"/>
          <p:cNvSpPr>
            <a:spLocks noChangeShapeType="1"/>
          </p:cNvSpPr>
          <p:nvPr/>
        </p:nvSpPr>
        <p:spPr bwMode="auto">
          <a:xfrm flipV="1">
            <a:off x="7332664" y="4868863"/>
            <a:ext cx="1228725" cy="36512"/>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74" name="Rectangle 26"/>
          <p:cNvSpPr>
            <a:spLocks noChangeArrowheads="1"/>
          </p:cNvSpPr>
          <p:nvPr/>
        </p:nvSpPr>
        <p:spPr bwMode="auto">
          <a:xfrm>
            <a:off x="2003425" y="5264151"/>
            <a:ext cx="1728788" cy="5762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75" name="Rectangle 27"/>
          <p:cNvSpPr>
            <a:spLocks noChangeArrowheads="1"/>
          </p:cNvSpPr>
          <p:nvPr/>
        </p:nvSpPr>
        <p:spPr bwMode="auto">
          <a:xfrm>
            <a:off x="3876676" y="5264151"/>
            <a:ext cx="1800225" cy="5762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76" name="Rectangle 28"/>
          <p:cNvSpPr>
            <a:spLocks noChangeArrowheads="1"/>
          </p:cNvSpPr>
          <p:nvPr/>
        </p:nvSpPr>
        <p:spPr bwMode="auto">
          <a:xfrm>
            <a:off x="5892800" y="5264151"/>
            <a:ext cx="2376488" cy="5762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77" name="Line 29"/>
          <p:cNvSpPr>
            <a:spLocks noChangeShapeType="1"/>
          </p:cNvSpPr>
          <p:nvPr/>
        </p:nvSpPr>
        <p:spPr bwMode="auto">
          <a:xfrm>
            <a:off x="7116763" y="5840414"/>
            <a:ext cx="0" cy="865187"/>
          </a:xfrm>
          <a:prstGeom prst="line">
            <a:avLst/>
          </a:prstGeom>
          <a:noFill/>
          <a:ln w="50800">
            <a:solidFill>
              <a:srgbClr val="00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78" name="Line 30"/>
          <p:cNvSpPr>
            <a:spLocks noChangeShapeType="1"/>
          </p:cNvSpPr>
          <p:nvPr/>
        </p:nvSpPr>
        <p:spPr bwMode="auto">
          <a:xfrm>
            <a:off x="4668838" y="5840413"/>
            <a:ext cx="0" cy="360362"/>
          </a:xfrm>
          <a:prstGeom prst="line">
            <a:avLst/>
          </a:prstGeom>
          <a:noFill/>
          <a:ln w="50800">
            <a:solidFill>
              <a:srgbClr val="00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79" name="Line 31"/>
          <p:cNvSpPr>
            <a:spLocks noChangeShapeType="1"/>
          </p:cNvSpPr>
          <p:nvPr/>
        </p:nvSpPr>
        <p:spPr bwMode="auto">
          <a:xfrm>
            <a:off x="2795588" y="5840413"/>
            <a:ext cx="0" cy="215900"/>
          </a:xfrm>
          <a:prstGeom prst="line">
            <a:avLst/>
          </a:prstGeom>
          <a:noFill/>
          <a:ln w="50800">
            <a:solidFill>
              <a:srgbClr val="00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80" name="Line 32"/>
          <p:cNvSpPr>
            <a:spLocks noChangeShapeType="1"/>
          </p:cNvSpPr>
          <p:nvPr/>
        </p:nvSpPr>
        <p:spPr bwMode="auto">
          <a:xfrm flipH="1" flipV="1">
            <a:off x="2743201" y="5943601"/>
            <a:ext cx="5453063" cy="112713"/>
          </a:xfrm>
          <a:prstGeom prst="line">
            <a:avLst/>
          </a:prstGeom>
          <a:noFill/>
          <a:ln w="50800">
            <a:solidFill>
              <a:srgbClr val="00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81" name="Line 33"/>
          <p:cNvSpPr>
            <a:spLocks noChangeShapeType="1"/>
          </p:cNvSpPr>
          <p:nvPr/>
        </p:nvSpPr>
        <p:spPr bwMode="auto">
          <a:xfrm flipV="1">
            <a:off x="8196264" y="5264151"/>
            <a:ext cx="365125" cy="792163"/>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82" name="Line 34"/>
          <p:cNvSpPr>
            <a:spLocks noChangeShapeType="1"/>
          </p:cNvSpPr>
          <p:nvPr/>
        </p:nvSpPr>
        <p:spPr bwMode="auto">
          <a:xfrm flipH="1">
            <a:off x="4668839" y="6200775"/>
            <a:ext cx="3527425" cy="0"/>
          </a:xfrm>
          <a:prstGeom prst="line">
            <a:avLst/>
          </a:prstGeom>
          <a:noFill/>
          <a:ln w="50800">
            <a:solidFill>
              <a:srgbClr val="0033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9183" name="Line 35"/>
          <p:cNvSpPr>
            <a:spLocks noChangeShapeType="1"/>
          </p:cNvSpPr>
          <p:nvPr/>
        </p:nvSpPr>
        <p:spPr bwMode="auto">
          <a:xfrm flipV="1">
            <a:off x="8196264" y="5659439"/>
            <a:ext cx="433387" cy="541337"/>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84" name="Line 36"/>
          <p:cNvSpPr>
            <a:spLocks noChangeShapeType="1"/>
          </p:cNvSpPr>
          <p:nvPr/>
        </p:nvSpPr>
        <p:spPr bwMode="auto">
          <a:xfrm flipV="1">
            <a:off x="7116763" y="6200776"/>
            <a:ext cx="1581150" cy="504825"/>
          </a:xfrm>
          <a:prstGeom prst="line">
            <a:avLst/>
          </a:prstGeom>
          <a:noFill/>
          <a:ln w="508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9185" name="33 Elipse"/>
          <p:cNvSpPr>
            <a:spLocks noChangeArrowheads="1"/>
          </p:cNvSpPr>
          <p:nvPr/>
        </p:nvSpPr>
        <p:spPr bwMode="auto">
          <a:xfrm>
            <a:off x="2438400" y="5562600"/>
            <a:ext cx="1219200" cy="1066800"/>
          </a:xfrm>
          <a:prstGeom prst="ellipse">
            <a:avLst/>
          </a:prstGeom>
          <a:noFill/>
          <a:ln w="381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s-AR" altLang="es-ES">
              <a:solidFill>
                <a:schemeClr val="tx1"/>
              </a:solidFill>
              <a:latin typeface="Times New Roman" panose="02020603050405020304" pitchFamily="18" charset="0"/>
            </a:endParaRPr>
          </a:p>
        </p:txBody>
      </p:sp>
      <p:sp>
        <p:nvSpPr>
          <p:cNvPr id="49186" name="Rectangle 2"/>
          <p:cNvSpPr>
            <a:spLocks noGrp="1"/>
          </p:cNvSpPr>
          <p:nvPr>
            <p:ph type="title"/>
          </p:nvPr>
        </p:nvSpPr>
        <p:spPr>
          <a:xfrm>
            <a:off x="4343400" y="304800"/>
            <a:ext cx="3898900" cy="615950"/>
          </a:xfrm>
        </p:spPr>
        <p:txBody>
          <a:bodyPr/>
          <a:lstStyle/>
          <a:p>
            <a:pPr eaLnBrk="1" hangingPunct="1"/>
            <a:r>
              <a:rPr lang="es-ES" altLang="es-ES" sz="3200"/>
              <a:t>Schematic</a:t>
            </a:r>
          </a:p>
        </p:txBody>
      </p:sp>
    </p:spTree>
  </p:cSld>
  <p:clrMapOvr>
    <a:masterClrMapping/>
  </p:clrMapOvr>
  <p:transition spd="slow" advTm="15175"/>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0" scaled="1"/>
        </a:gradFill>
        <a:effectLst/>
      </p:bgPr>
    </p:bg>
    <p:spTree>
      <p:nvGrpSpPr>
        <p:cNvPr id="1" name=""/>
        <p:cNvGrpSpPr/>
        <p:nvPr/>
      </p:nvGrpSpPr>
      <p:grpSpPr>
        <a:xfrm>
          <a:off x="0" y="0"/>
          <a:ext cx="0" cy="0"/>
          <a:chOff x="0" y="0"/>
          <a:chExt cx="0" cy="0"/>
        </a:xfrm>
      </p:grpSpPr>
      <p:sp>
        <p:nvSpPr>
          <p:cNvPr id="50178" name="Rectangle 2"/>
          <p:cNvSpPr>
            <a:spLocks noGrp="1"/>
          </p:cNvSpPr>
          <p:nvPr>
            <p:ph type="title"/>
          </p:nvPr>
        </p:nvSpPr>
        <p:spPr>
          <a:xfrm>
            <a:off x="1774826" y="115889"/>
            <a:ext cx="7597775" cy="688975"/>
          </a:xfrm>
        </p:spPr>
        <p:txBody>
          <a:bodyPr/>
          <a:lstStyle/>
          <a:p>
            <a:pPr eaLnBrk="1" hangingPunct="1"/>
            <a:r>
              <a:rPr lang="es-ES" altLang="es-ES" sz="2400"/>
              <a:t>Detalles constructivos: Forma de la base del edificio</a:t>
            </a:r>
          </a:p>
        </p:txBody>
      </p:sp>
      <p:pic>
        <p:nvPicPr>
          <p:cNvPr id="50179" name="Picture 4"/>
          <p:cNvPicPr>
            <a:picLocks noChangeAspect="1" noChangeArrowheads="1"/>
          </p:cNvPicPr>
          <p:nvPr/>
        </p:nvPicPr>
        <p:blipFill>
          <a:blip r:embed="rId2">
            <a:extLst>
              <a:ext uri="{28A0092B-C50C-407E-A947-70E740481C1C}">
                <a14:useLocalDpi xmlns:a14="http://schemas.microsoft.com/office/drawing/2010/main" val="0"/>
              </a:ext>
            </a:extLst>
          </a:blip>
          <a:srcRect l="14763" t="15755" r="14372" b="17317"/>
          <a:stretch>
            <a:fillRect/>
          </a:stretch>
        </p:blipFill>
        <p:spPr bwMode="auto">
          <a:xfrm>
            <a:off x="644525" y="1164458"/>
            <a:ext cx="7597775" cy="538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8307387" y="2209801"/>
            <a:ext cx="3094037" cy="3170099"/>
          </a:xfrm>
          <a:prstGeom prst="rect">
            <a:avLst/>
          </a:prstGeom>
          <a:noFill/>
          <a:ln w="9525">
            <a:noFill/>
            <a:miter lim="800000"/>
            <a:headEnd/>
            <a:tailEnd/>
          </a:ln>
          <a:effectLst/>
        </p:spPr>
        <p:txBody>
          <a:bodyPr wrap="square">
            <a:spAutoFit/>
          </a:bodyPr>
          <a:lstStyle/>
          <a:p>
            <a:pPr eaLnBrk="1" hangingPunct="1">
              <a:buFontTx/>
              <a:buChar char="•"/>
              <a:defRPr/>
            </a:pPr>
            <a:r>
              <a:rPr lang="es-ES" sz="2000" dirty="0">
                <a:cs typeface="Arial" charset="0"/>
              </a:rPr>
              <a:t>Forma de la base</a:t>
            </a:r>
          </a:p>
          <a:p>
            <a:pPr eaLnBrk="1" hangingPunct="1">
              <a:buFontTx/>
              <a:buChar char="•"/>
              <a:defRPr/>
            </a:pPr>
            <a:r>
              <a:rPr lang="es-ES" sz="2000" dirty="0">
                <a:cs typeface="Arial" charset="0"/>
              </a:rPr>
              <a:t>Patrón de zona</a:t>
            </a:r>
          </a:p>
          <a:p>
            <a:pPr eaLnBrk="1" hangingPunct="1">
              <a:buFontTx/>
              <a:buChar char="•"/>
              <a:defRPr/>
            </a:pPr>
            <a:r>
              <a:rPr lang="es-ES" sz="2000" dirty="0">
                <a:cs typeface="Arial" charset="0"/>
              </a:rPr>
              <a:t>Orientación del</a:t>
            </a:r>
            <a:br>
              <a:rPr lang="es-ES" sz="2000" dirty="0">
                <a:cs typeface="Arial" charset="0"/>
              </a:rPr>
            </a:br>
            <a:r>
              <a:rPr lang="es-ES" sz="2000" dirty="0">
                <a:cs typeface="Arial" charset="0"/>
              </a:rPr>
              <a:t>  edificio</a:t>
            </a:r>
          </a:p>
          <a:p>
            <a:pPr eaLnBrk="1" hangingPunct="1">
              <a:buFontTx/>
              <a:buChar char="•"/>
              <a:defRPr/>
            </a:pPr>
            <a:r>
              <a:rPr lang="es-ES" sz="2000" dirty="0">
                <a:cs typeface="Arial" charset="0"/>
              </a:rPr>
              <a:t>Dimensiones de   la base</a:t>
            </a:r>
          </a:p>
          <a:p>
            <a:pPr eaLnBrk="1" hangingPunct="1">
              <a:buFontTx/>
              <a:buChar char="•"/>
              <a:defRPr/>
            </a:pPr>
            <a:r>
              <a:rPr lang="es-ES" sz="2000" dirty="0">
                <a:cs typeface="Arial" charset="0"/>
              </a:rPr>
              <a:t>Profundidad de zona de penetración</a:t>
            </a:r>
          </a:p>
          <a:p>
            <a:pPr eaLnBrk="1" hangingPunct="1">
              <a:buFontTx/>
              <a:buChar char="•"/>
              <a:defRPr/>
            </a:pPr>
            <a:r>
              <a:rPr lang="es-ES" sz="2000" dirty="0">
                <a:cs typeface="Arial" charset="0"/>
              </a:rPr>
              <a:t>Altura de piso a piso y piso a techo</a:t>
            </a:r>
          </a:p>
          <a:p>
            <a:pPr eaLnBrk="1" hangingPunct="1">
              <a:buFontTx/>
              <a:buChar char="•"/>
              <a:defRPr/>
            </a:pPr>
            <a:r>
              <a:rPr lang="es-ES" sz="2000" dirty="0">
                <a:cs typeface="Arial" charset="0"/>
              </a:rPr>
              <a:t>Inclinación del techo</a:t>
            </a:r>
          </a:p>
        </p:txBody>
      </p:sp>
    </p:spTree>
  </p:cSld>
  <p:clrMapOvr>
    <a:masterClrMapping/>
  </p:clrMapOvr>
  <p:transition spd="slow" advTm="112513"/>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0" scaled="1"/>
        </a:gradFill>
        <a:effectLst/>
      </p:bgPr>
    </p:bg>
    <p:spTree>
      <p:nvGrpSpPr>
        <p:cNvPr id="1" name=""/>
        <p:cNvGrpSpPr/>
        <p:nvPr/>
      </p:nvGrpSpPr>
      <p:grpSpPr>
        <a:xfrm>
          <a:off x="0" y="0"/>
          <a:ext cx="0" cy="0"/>
          <a:chOff x="0" y="0"/>
          <a:chExt cx="0" cy="0"/>
        </a:xfrm>
      </p:grpSpPr>
      <p:sp>
        <p:nvSpPr>
          <p:cNvPr id="51202" name="Rectangle 2"/>
          <p:cNvSpPr>
            <a:spLocks noGrp="1"/>
          </p:cNvSpPr>
          <p:nvPr>
            <p:ph type="title"/>
          </p:nvPr>
        </p:nvSpPr>
        <p:spPr>
          <a:xfrm>
            <a:off x="2667000" y="0"/>
            <a:ext cx="7608888" cy="1384300"/>
          </a:xfrm>
        </p:spPr>
        <p:txBody>
          <a:bodyPr/>
          <a:lstStyle/>
          <a:p>
            <a:pPr eaLnBrk="1" hangingPunct="1"/>
            <a:r>
              <a:rPr lang="es-ES" altLang="es-ES" sz="3600"/>
              <a:t>Elementos de construcción de la envolvente del edificio</a:t>
            </a:r>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l="15300" t="16536" r="15300" b="18489"/>
          <a:stretch>
            <a:fillRect/>
          </a:stretch>
        </p:blipFill>
        <p:spPr bwMode="auto">
          <a:xfrm>
            <a:off x="2743200" y="1484314"/>
            <a:ext cx="72390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4027"/>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0" scaled="1"/>
        </a:gradFill>
        <a:effectLst/>
      </p:bgPr>
    </p:bg>
    <p:spTree>
      <p:nvGrpSpPr>
        <p:cNvPr id="1" name=""/>
        <p:cNvGrpSpPr/>
        <p:nvPr/>
      </p:nvGrpSpPr>
      <p:grpSpPr>
        <a:xfrm>
          <a:off x="0" y="0"/>
          <a:ext cx="0" cy="0"/>
          <a:chOff x="0" y="0"/>
          <a:chExt cx="0" cy="0"/>
        </a:xfrm>
      </p:grpSpPr>
      <p:sp>
        <p:nvSpPr>
          <p:cNvPr id="52226" name="Rectangle 2"/>
          <p:cNvSpPr>
            <a:spLocks noGrp="1"/>
          </p:cNvSpPr>
          <p:nvPr>
            <p:ph type="title"/>
          </p:nvPr>
        </p:nvSpPr>
        <p:spPr>
          <a:xfrm>
            <a:off x="123825" y="142875"/>
            <a:ext cx="6262688" cy="527050"/>
          </a:xfrm>
        </p:spPr>
        <p:txBody>
          <a:bodyPr>
            <a:normAutofit fontScale="90000"/>
          </a:bodyPr>
          <a:lstStyle/>
          <a:p>
            <a:pPr eaLnBrk="1" hangingPunct="1"/>
            <a:r>
              <a:rPr lang="es-ES" altLang="es-ES" sz="3200" dirty="0"/>
              <a:t>Puertas – Ventanas – Sombras exteriores</a:t>
            </a:r>
          </a:p>
        </p:txBody>
      </p:sp>
      <p:pic>
        <p:nvPicPr>
          <p:cNvPr id="52227" name="Picture 4"/>
          <p:cNvPicPr>
            <a:picLocks noChangeAspect="1" noChangeArrowheads="1"/>
          </p:cNvPicPr>
          <p:nvPr/>
        </p:nvPicPr>
        <p:blipFill>
          <a:blip r:embed="rId2">
            <a:extLst>
              <a:ext uri="{28A0092B-C50C-407E-A947-70E740481C1C}">
                <a14:useLocalDpi xmlns:a14="http://schemas.microsoft.com/office/drawing/2010/main" val="0"/>
              </a:ext>
            </a:extLst>
          </a:blip>
          <a:srcRect l="15317" t="15538" r="14568" b="18489"/>
          <a:stretch>
            <a:fillRect/>
          </a:stretch>
        </p:blipFill>
        <p:spPr bwMode="auto">
          <a:xfrm>
            <a:off x="123825" y="776288"/>
            <a:ext cx="645795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l="15300" t="15538" r="14568" b="25412"/>
          <a:stretch>
            <a:fillRect/>
          </a:stretch>
        </p:blipFill>
        <p:spPr bwMode="auto">
          <a:xfrm>
            <a:off x="6096000" y="2927350"/>
            <a:ext cx="6224588"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p:cNvPicPr>
            <a:picLocks noChangeAspect="1" noChangeArrowheads="1"/>
          </p:cNvPicPr>
          <p:nvPr/>
        </p:nvPicPr>
        <p:blipFill>
          <a:blip r:embed="rId4">
            <a:extLst>
              <a:ext uri="{28A0092B-C50C-407E-A947-70E740481C1C}">
                <a14:useLocalDpi xmlns:a14="http://schemas.microsoft.com/office/drawing/2010/main" val="0"/>
              </a:ext>
            </a:extLst>
          </a:blip>
          <a:srcRect l="15317" t="15538" r="44092" b="61241"/>
          <a:stretch>
            <a:fillRect/>
          </a:stretch>
        </p:blipFill>
        <p:spPr bwMode="auto">
          <a:xfrm>
            <a:off x="7353301" y="406400"/>
            <a:ext cx="39592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7559"/>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0" scaled="1"/>
        </a:gradFill>
        <a:effectLst/>
      </p:bgPr>
    </p:bg>
    <p:spTree>
      <p:nvGrpSpPr>
        <p:cNvPr id="1" name=""/>
        <p:cNvGrpSpPr/>
        <p:nvPr/>
      </p:nvGrpSpPr>
      <p:grpSpPr>
        <a:xfrm>
          <a:off x="0" y="0"/>
          <a:ext cx="0" cy="0"/>
          <a:chOff x="0" y="0"/>
          <a:chExt cx="0" cy="0"/>
        </a:xfrm>
      </p:grpSpPr>
      <p:pic>
        <p:nvPicPr>
          <p:cNvPr id="53251" name="Picture 4"/>
          <p:cNvPicPr>
            <a:picLocks noChangeAspect="1" noChangeArrowheads="1"/>
          </p:cNvPicPr>
          <p:nvPr/>
        </p:nvPicPr>
        <p:blipFill>
          <a:blip r:embed="rId2">
            <a:extLst>
              <a:ext uri="{28A0092B-C50C-407E-A947-70E740481C1C}">
                <a14:useLocalDpi xmlns:a14="http://schemas.microsoft.com/office/drawing/2010/main" val="0"/>
              </a:ext>
            </a:extLst>
          </a:blip>
          <a:srcRect l="15300" t="15538" r="14568" b="18489"/>
          <a:stretch>
            <a:fillRect/>
          </a:stretch>
        </p:blipFill>
        <p:spPr bwMode="auto">
          <a:xfrm>
            <a:off x="0" y="1195388"/>
            <a:ext cx="6840538"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p:cNvPicPr>
            <a:picLocks noChangeAspect="1" noChangeArrowheads="1"/>
          </p:cNvPicPr>
          <p:nvPr/>
        </p:nvPicPr>
        <p:blipFill>
          <a:blip r:embed="rId3">
            <a:extLst>
              <a:ext uri="{28A0092B-C50C-407E-A947-70E740481C1C}">
                <a14:useLocalDpi xmlns:a14="http://schemas.microsoft.com/office/drawing/2010/main" val="0"/>
              </a:ext>
            </a:extLst>
          </a:blip>
          <a:srcRect l="15300" t="15538" r="15300" b="49023"/>
          <a:stretch>
            <a:fillRect/>
          </a:stretch>
        </p:blipFill>
        <p:spPr bwMode="auto">
          <a:xfrm>
            <a:off x="71438" y="4117975"/>
            <a:ext cx="67691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4"/>
          <p:cNvPicPr>
            <a:picLocks noChangeAspect="1" noChangeArrowheads="1"/>
          </p:cNvPicPr>
          <p:nvPr/>
        </p:nvPicPr>
        <p:blipFill>
          <a:blip r:embed="rId4">
            <a:extLst>
              <a:ext uri="{28A0092B-C50C-407E-A947-70E740481C1C}">
                <a14:useLocalDpi xmlns:a14="http://schemas.microsoft.com/office/drawing/2010/main" val="0"/>
              </a:ext>
            </a:extLst>
          </a:blip>
          <a:srcRect l="14568" t="15538" r="14568" b="18489"/>
          <a:stretch>
            <a:fillRect/>
          </a:stretch>
        </p:blipFill>
        <p:spPr bwMode="auto">
          <a:xfrm>
            <a:off x="6407598" y="-136922"/>
            <a:ext cx="5778055" cy="403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p:cNvPicPr>
            <a:picLocks noChangeAspect="1" noChangeArrowheads="1"/>
          </p:cNvPicPr>
          <p:nvPr/>
        </p:nvPicPr>
        <p:blipFill>
          <a:blip r:embed="rId5">
            <a:extLst>
              <a:ext uri="{28A0092B-C50C-407E-A947-70E740481C1C}">
                <a14:useLocalDpi xmlns:a14="http://schemas.microsoft.com/office/drawing/2010/main" val="0"/>
              </a:ext>
            </a:extLst>
          </a:blip>
          <a:srcRect l="15300" t="15538" r="18994" b="51974"/>
          <a:stretch>
            <a:fillRect/>
          </a:stretch>
        </p:blipFill>
        <p:spPr bwMode="auto">
          <a:xfrm>
            <a:off x="5345115" y="3150394"/>
            <a:ext cx="64087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a:spLocks noGrp="1"/>
          </p:cNvSpPr>
          <p:nvPr>
            <p:ph type="title"/>
          </p:nvPr>
        </p:nvSpPr>
        <p:spPr>
          <a:xfrm>
            <a:off x="71438" y="77390"/>
            <a:ext cx="6769100" cy="963613"/>
          </a:xfrm>
        </p:spPr>
        <p:txBody>
          <a:bodyPr>
            <a:normAutofit fontScale="90000"/>
          </a:bodyPr>
          <a:lstStyle/>
          <a:p>
            <a:pPr eaLnBrk="1" hangingPunct="1"/>
            <a:r>
              <a:rPr lang="es-ES" altLang="es-ES" sz="2800" dirty="0"/>
              <a:t>Actividades en las distintas áreas del edificio</a:t>
            </a:r>
            <a:br>
              <a:rPr lang="es-ES" altLang="es-ES" sz="2800" dirty="0"/>
            </a:br>
            <a:r>
              <a:rPr lang="es-ES" altLang="es-ES" sz="2800" dirty="0"/>
              <a:t>cuando están ocupadas y desocupadas y esquema horario de uso</a:t>
            </a:r>
          </a:p>
        </p:txBody>
      </p:sp>
    </p:spTree>
  </p:cSld>
  <p:clrMapOvr>
    <a:masterClrMapping/>
  </p:clrMapOvr>
  <p:transition spd="slow" advTm="39603"/>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0" scaled="1"/>
        </a:gradFill>
        <a:effectLst/>
      </p:bgPr>
    </p:bg>
    <p:spTree>
      <p:nvGrpSpPr>
        <p:cNvPr id="1" name=""/>
        <p:cNvGrpSpPr/>
        <p:nvPr/>
      </p:nvGrpSpPr>
      <p:grpSpPr>
        <a:xfrm>
          <a:off x="0" y="0"/>
          <a:ext cx="0" cy="0"/>
          <a:chOff x="0" y="0"/>
          <a:chExt cx="0" cy="0"/>
        </a:xfrm>
      </p:grpSpPr>
      <p:sp>
        <p:nvSpPr>
          <p:cNvPr id="54274" name="Rectangle 2"/>
          <p:cNvSpPr>
            <a:spLocks noGrp="1"/>
          </p:cNvSpPr>
          <p:nvPr>
            <p:ph type="title"/>
          </p:nvPr>
        </p:nvSpPr>
        <p:spPr>
          <a:xfrm>
            <a:off x="2971800" y="0"/>
            <a:ext cx="7162800" cy="1384300"/>
          </a:xfrm>
        </p:spPr>
        <p:txBody>
          <a:bodyPr/>
          <a:lstStyle/>
          <a:p>
            <a:pPr eaLnBrk="1" hangingPunct="1"/>
            <a:r>
              <a:rPr lang="es-ES" altLang="es-ES" sz="3200"/>
              <a:t>Sistema de HVAC y ajuste de temperaturas</a:t>
            </a:r>
            <a:br>
              <a:rPr lang="es-ES" altLang="es-ES"/>
            </a:br>
            <a:r>
              <a:rPr lang="es-ES" altLang="es-ES" sz="2400"/>
              <a:t>(Calefacción Refrigeración Aire acondicionado)</a:t>
            </a: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l="15300" t="15538" r="15300" b="17513"/>
          <a:stretch>
            <a:fillRect/>
          </a:stretch>
        </p:blipFill>
        <p:spPr bwMode="auto">
          <a:xfrm>
            <a:off x="0" y="1166813"/>
            <a:ext cx="7237412"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l="15317" t="15538" r="15300" b="18489"/>
          <a:stretch>
            <a:fillRect/>
          </a:stretch>
        </p:blipFill>
        <p:spPr bwMode="auto">
          <a:xfrm>
            <a:off x="5999162" y="2443163"/>
            <a:ext cx="6192838"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556"/>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0" scaled="1"/>
        </a:gradFill>
        <a:effectLst/>
      </p:bgPr>
    </p:bg>
    <p:spTree>
      <p:nvGrpSpPr>
        <p:cNvPr id="1" name=""/>
        <p:cNvGrpSpPr/>
        <p:nvPr/>
      </p:nvGrpSpPr>
      <p:grpSpPr>
        <a:xfrm>
          <a:off x="0" y="0"/>
          <a:ext cx="0" cy="0"/>
          <a:chOff x="0" y="0"/>
          <a:chExt cx="0" cy="0"/>
        </a:xfrm>
      </p:grpSpPr>
      <p:sp>
        <p:nvSpPr>
          <p:cNvPr id="55298" name="Rectangle 2"/>
          <p:cNvSpPr>
            <a:spLocks noGrp="1"/>
          </p:cNvSpPr>
          <p:nvPr>
            <p:ph type="title"/>
          </p:nvPr>
        </p:nvSpPr>
        <p:spPr>
          <a:xfrm>
            <a:off x="3429000" y="0"/>
            <a:ext cx="4648200" cy="1155700"/>
          </a:xfrm>
        </p:spPr>
        <p:txBody>
          <a:bodyPr/>
          <a:lstStyle/>
          <a:p>
            <a:pPr eaLnBrk="1" hangingPunct="1"/>
            <a:r>
              <a:rPr lang="es-ES" altLang="es-ES" sz="3200"/>
              <a:t>Una vez cargada toda la información solicitada</a:t>
            </a:r>
          </a:p>
        </p:txBody>
      </p:sp>
      <p:sp>
        <p:nvSpPr>
          <p:cNvPr id="55299" name="Text Box 4"/>
          <p:cNvSpPr txBox="1">
            <a:spLocks noChangeArrowheads="1"/>
          </p:cNvSpPr>
          <p:nvPr/>
        </p:nvSpPr>
        <p:spPr bwMode="auto">
          <a:xfrm>
            <a:off x="8004176" y="381000"/>
            <a:ext cx="2054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50000"/>
              </a:spcBef>
              <a:buClrTx/>
              <a:buFontTx/>
              <a:buNone/>
            </a:pPr>
            <a:r>
              <a:rPr lang="es-ES" altLang="es-ES">
                <a:solidFill>
                  <a:schemeClr val="tx1"/>
                </a:solidFill>
                <a:latin typeface="Times New Roman" panose="02020603050405020304" pitchFamily="18" charset="0"/>
              </a:rPr>
              <a:t>Presionamos FINISH</a:t>
            </a:r>
          </a:p>
        </p:txBody>
      </p:sp>
      <p:pic>
        <p:nvPicPr>
          <p:cNvPr id="55300" name="Picture 5"/>
          <p:cNvPicPr>
            <a:picLocks noChangeAspect="1" noChangeArrowheads="1"/>
          </p:cNvPicPr>
          <p:nvPr/>
        </p:nvPicPr>
        <p:blipFill>
          <a:blip r:embed="rId2">
            <a:extLst>
              <a:ext uri="{28A0092B-C50C-407E-A947-70E740481C1C}">
                <a14:useLocalDpi xmlns:a14="http://schemas.microsoft.com/office/drawing/2010/main" val="0"/>
              </a:ext>
            </a:extLst>
          </a:blip>
          <a:srcRect t="19466" r="78059" b="7074"/>
          <a:stretch>
            <a:fillRect/>
          </a:stretch>
        </p:blipFill>
        <p:spPr bwMode="auto">
          <a:xfrm>
            <a:off x="1524000" y="1341439"/>
            <a:ext cx="213995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6"/>
          <p:cNvSpPr txBox="1">
            <a:spLocks noChangeArrowheads="1"/>
          </p:cNvSpPr>
          <p:nvPr/>
        </p:nvSpPr>
        <p:spPr bwMode="auto">
          <a:xfrm>
            <a:off x="3663950" y="2133600"/>
            <a:ext cx="6821488" cy="954088"/>
          </a:xfrm>
          <a:prstGeom prst="rect">
            <a:avLst/>
          </a:prstGeom>
          <a:noFill/>
          <a:ln w="9525">
            <a:noFill/>
            <a:miter lim="800000"/>
            <a:headEnd/>
            <a:tailEnd/>
          </a:ln>
          <a:effectLst/>
        </p:spPr>
        <p:txBody>
          <a:bodyPr>
            <a:spAutoFit/>
          </a:bodyPr>
          <a:lstStyle/>
          <a:p>
            <a:pPr eaLnBrk="1" hangingPunct="1">
              <a:defRPr/>
            </a:pPr>
            <a:r>
              <a:rPr lang="es-ES" dirty="0">
                <a:cs typeface="Arial" charset="0"/>
              </a:rPr>
              <a:t>A partir de ahora trabajaremos con el menú que tenemos </a:t>
            </a:r>
          </a:p>
          <a:p>
            <a:pPr eaLnBrk="1" hangingPunct="1">
              <a:defRPr/>
            </a:pPr>
            <a:r>
              <a:rPr lang="es-ES" dirty="0">
                <a:cs typeface="Arial" charset="0"/>
              </a:rPr>
              <a:t>a la izquierda del esquema gráfico. Que nos da la posibilidad de visualizarlo en dos o tres dimensiones</a:t>
            </a:r>
            <a:r>
              <a:rPr lang="es-ES" sz="2000" dirty="0">
                <a:cs typeface="Arial" charset="0"/>
              </a:rPr>
              <a:t>.</a:t>
            </a:r>
          </a:p>
        </p:txBody>
      </p:sp>
      <p:pic>
        <p:nvPicPr>
          <p:cNvPr id="55302" name="Picture 7"/>
          <p:cNvPicPr>
            <a:picLocks noChangeAspect="1" noChangeArrowheads="1"/>
          </p:cNvPicPr>
          <p:nvPr/>
        </p:nvPicPr>
        <p:blipFill>
          <a:blip r:embed="rId2">
            <a:extLst>
              <a:ext uri="{28A0092B-C50C-407E-A947-70E740481C1C}">
                <a14:useLocalDpi xmlns:a14="http://schemas.microsoft.com/office/drawing/2010/main" val="0"/>
              </a:ext>
            </a:extLst>
          </a:blip>
          <a:srcRect l="21941" t="18512" r="13086" b="21463"/>
          <a:stretch>
            <a:fillRect/>
          </a:stretch>
        </p:blipFill>
        <p:spPr bwMode="auto">
          <a:xfrm>
            <a:off x="3733800" y="3132139"/>
            <a:ext cx="5170488"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1029"/>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16200000" scaled="1"/>
        </a:gradFill>
        <a:effectLst/>
      </p:bgPr>
    </p:bg>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t="23633" r="71208" b="31097"/>
          <a:stretch>
            <a:fillRect/>
          </a:stretch>
        </p:blipFill>
        <p:spPr bwMode="auto">
          <a:xfrm>
            <a:off x="42862" y="117475"/>
            <a:ext cx="28082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6"/>
          <p:cNvPicPr>
            <a:picLocks noChangeAspect="1" noChangeArrowheads="1"/>
          </p:cNvPicPr>
          <p:nvPr/>
        </p:nvPicPr>
        <p:blipFill>
          <a:blip r:embed="rId3">
            <a:extLst>
              <a:ext uri="{28A0092B-C50C-407E-A947-70E740481C1C}">
                <a14:useLocalDpi xmlns:a14="http://schemas.microsoft.com/office/drawing/2010/main" val="0"/>
              </a:ext>
            </a:extLst>
          </a:blip>
          <a:srcRect l="31503" t="10626" r="19690" b="14627"/>
          <a:stretch>
            <a:fillRect/>
          </a:stretch>
        </p:blipFill>
        <p:spPr bwMode="auto">
          <a:xfrm>
            <a:off x="3229053" y="56356"/>
            <a:ext cx="4385950" cy="503928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7"/>
          <p:cNvPicPr>
            <a:picLocks noChangeAspect="1" noChangeArrowheads="1"/>
          </p:cNvPicPr>
          <p:nvPr/>
        </p:nvPicPr>
        <p:blipFill>
          <a:blip r:embed="rId4">
            <a:extLst>
              <a:ext uri="{28A0092B-C50C-407E-A947-70E740481C1C}">
                <a14:useLocalDpi xmlns:a14="http://schemas.microsoft.com/office/drawing/2010/main" val="0"/>
              </a:ext>
            </a:extLst>
          </a:blip>
          <a:srcRect l="33754" t="18753" r="23441" b="29129"/>
          <a:stretch>
            <a:fillRect/>
          </a:stretch>
        </p:blipFill>
        <p:spPr bwMode="auto">
          <a:xfrm>
            <a:off x="8377393" y="145782"/>
            <a:ext cx="3600450" cy="328771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8"/>
          <p:cNvPicPr>
            <a:picLocks noChangeAspect="1" noChangeArrowheads="1"/>
          </p:cNvPicPr>
          <p:nvPr/>
        </p:nvPicPr>
        <p:blipFill>
          <a:blip r:embed="rId5">
            <a:extLst>
              <a:ext uri="{28A0092B-C50C-407E-A947-70E740481C1C}">
                <a14:useLocalDpi xmlns:a14="http://schemas.microsoft.com/office/drawing/2010/main" val="0"/>
              </a:ext>
            </a:extLst>
          </a:blip>
          <a:srcRect l="31503" t="13751" r="21190" b="22502"/>
          <a:stretch>
            <a:fillRect/>
          </a:stretch>
        </p:blipFill>
        <p:spPr bwMode="auto">
          <a:xfrm>
            <a:off x="657070" y="2486818"/>
            <a:ext cx="3616325" cy="3654425"/>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9"/>
          <p:cNvPicPr>
            <a:picLocks noChangeAspect="1" noChangeArrowheads="1"/>
          </p:cNvPicPr>
          <p:nvPr/>
        </p:nvPicPr>
        <p:blipFill>
          <a:blip r:embed="rId6">
            <a:extLst>
              <a:ext uri="{28A0092B-C50C-407E-A947-70E740481C1C}">
                <a14:useLocalDpi xmlns:a14="http://schemas.microsoft.com/office/drawing/2010/main" val="0"/>
              </a:ext>
            </a:extLst>
          </a:blip>
          <a:srcRect l="33005" t="13751" r="26347" b="32129"/>
          <a:stretch>
            <a:fillRect/>
          </a:stretch>
        </p:blipFill>
        <p:spPr bwMode="auto">
          <a:xfrm>
            <a:off x="6417091" y="2886269"/>
            <a:ext cx="3817650" cy="3809999"/>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 Box 5"/>
          <p:cNvSpPr txBox="1">
            <a:spLocks noChangeArrowheads="1"/>
          </p:cNvSpPr>
          <p:nvPr/>
        </p:nvSpPr>
        <p:spPr bwMode="auto">
          <a:xfrm>
            <a:off x="4079875" y="6334124"/>
            <a:ext cx="2362200" cy="523875"/>
          </a:xfrm>
          <a:prstGeom prst="rect">
            <a:avLst/>
          </a:prstGeom>
          <a:noFill/>
          <a:ln w="9525">
            <a:noFill/>
            <a:miter lim="800000"/>
            <a:headEnd/>
            <a:tailEnd/>
          </a:ln>
          <a:effectLst/>
        </p:spPr>
        <p:txBody>
          <a:bodyPr>
            <a:spAutoFit/>
          </a:bodyPr>
          <a:lstStyle/>
          <a:p>
            <a:pPr>
              <a:defRPr/>
            </a:pPr>
            <a:r>
              <a:rPr lang="es-ES" sz="2800" b="1" dirty="0">
                <a:solidFill>
                  <a:schemeClr val="bg2"/>
                </a:solidFill>
              </a:rPr>
              <a:t>REPORTES</a:t>
            </a:r>
          </a:p>
        </p:txBody>
      </p:sp>
      <p:sp>
        <p:nvSpPr>
          <p:cNvPr id="8" name="Text Box 5"/>
          <p:cNvSpPr txBox="1">
            <a:spLocks noChangeArrowheads="1"/>
          </p:cNvSpPr>
          <p:nvPr/>
        </p:nvSpPr>
        <p:spPr bwMode="auto">
          <a:xfrm>
            <a:off x="1676400" y="6205537"/>
            <a:ext cx="6324600" cy="369332"/>
          </a:xfrm>
          <a:prstGeom prst="rect">
            <a:avLst/>
          </a:prstGeom>
          <a:noFill/>
          <a:ln w="9525">
            <a:noFill/>
            <a:miter lim="800000"/>
            <a:headEnd/>
            <a:tailEnd/>
          </a:ln>
          <a:effectLst/>
        </p:spPr>
        <p:txBody>
          <a:bodyPr>
            <a:spAutoFit/>
          </a:bodyPr>
          <a:lstStyle/>
          <a:p>
            <a:pPr>
              <a:defRPr/>
            </a:pPr>
            <a:r>
              <a:rPr lang="es-ES" dirty="0"/>
              <a:t>Ejemplos de gráficos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lantas pequeñas creciendo en la tierra">
            <a:extLst>
              <a:ext uri="{FF2B5EF4-FFF2-40B4-BE49-F238E27FC236}">
                <a16:creationId xmlns:a16="http://schemas.microsoft.com/office/drawing/2014/main" id="{32464E2E-96DE-5AC2-2215-2E6A5A458D6B}"/>
              </a:ext>
            </a:extLst>
          </p:cNvPr>
          <p:cNvPicPr>
            <a:picLocks noChangeAspect="1"/>
          </p:cNvPicPr>
          <p:nvPr/>
        </p:nvPicPr>
        <p:blipFill rotWithShape="1">
          <a:blip r:embed="rId2"/>
          <a:srcRect l="23875" r="3079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Marcador de contenido 2">
            <a:extLst>
              <a:ext uri="{FF2B5EF4-FFF2-40B4-BE49-F238E27FC236}">
                <a16:creationId xmlns:a16="http://schemas.microsoft.com/office/drawing/2014/main" id="{7DF6E311-0120-CFAB-B08B-D7C3EEDEEA0E}"/>
              </a:ext>
            </a:extLst>
          </p:cNvPr>
          <p:cNvSpPr>
            <a:spLocks noGrp="1"/>
          </p:cNvSpPr>
          <p:nvPr>
            <p:ph idx="1"/>
          </p:nvPr>
        </p:nvSpPr>
        <p:spPr>
          <a:xfrm>
            <a:off x="5034357" y="1415663"/>
            <a:ext cx="6251110" cy="4026684"/>
          </a:xfrm>
        </p:spPr>
        <p:txBody>
          <a:bodyPr>
            <a:noAutofit/>
          </a:bodyPr>
          <a:lstStyle/>
          <a:p>
            <a:pPr marL="0" indent="0">
              <a:buNone/>
            </a:pPr>
            <a:r>
              <a:rPr lang="es-AR" dirty="0"/>
              <a:t>Se entenderá por uso eficiente de la energía todos los cambios que se traducen en la disminución de la cantidad de energía utilizada para producir una actividad económica o para satisfacer necesidades energéticas manteniendo un determinado nivel de bienestar o productividad; por lo que incluye cambios tecnológicos, económicos y el comportamiento de la población.</a:t>
            </a:r>
          </a:p>
        </p:txBody>
      </p:sp>
    </p:spTree>
    <p:extLst>
      <p:ext uri="{BB962C8B-B14F-4D97-AF65-F5344CB8AC3E}">
        <p14:creationId xmlns:p14="http://schemas.microsoft.com/office/powerpoint/2010/main" val="2111733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useBgFill="1">
        <p:nvSpPr>
          <p:cNvPr id="33799" name="Rectangle 3379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1" name="Rectangle 3380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03" name="Rectangle 3380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5" name="Rectangle 3380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07" name="Freeform: Shape 3380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1 Título"/>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Lista de reportes y ejemplo de uno</a:t>
            </a:r>
          </a:p>
        </p:txBody>
      </p:sp>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r="25066" b="28342"/>
          <a:stretch>
            <a:fillRect/>
          </a:stretch>
        </p:blipFill>
        <p:spPr bwMode="auto">
          <a:xfrm>
            <a:off x="4502428" y="837807"/>
            <a:ext cx="7225748" cy="5182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8100000" scaled="1"/>
          <a:tileRect/>
        </a:gradFill>
        <a:effectLst/>
      </p:bgPr>
    </p:bg>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l="28418" t="32487" r="29507" b="35025"/>
          <a:stretch>
            <a:fillRect/>
          </a:stretch>
        </p:blipFill>
        <p:spPr bwMode="auto">
          <a:xfrm>
            <a:off x="566639" y="457201"/>
            <a:ext cx="6062761" cy="351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p:cNvPicPr>
            <a:picLocks noChangeAspect="1" noChangeArrowheads="1"/>
          </p:cNvPicPr>
          <p:nvPr/>
        </p:nvPicPr>
        <p:blipFill>
          <a:blip r:embed="rId3">
            <a:extLst>
              <a:ext uri="{28A0092B-C50C-407E-A947-70E740481C1C}">
                <a14:useLocalDpi xmlns:a14="http://schemas.microsoft.com/office/drawing/2010/main" val="0"/>
              </a:ext>
            </a:extLst>
          </a:blip>
          <a:srcRect l="17513" t="20659" r="18994" b="23416"/>
          <a:stretch>
            <a:fillRect/>
          </a:stretch>
        </p:blipFill>
        <p:spPr bwMode="auto">
          <a:xfrm>
            <a:off x="5503887" y="945867"/>
            <a:ext cx="6548203" cy="432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p:cNvPicPr>
            <a:picLocks noChangeAspect="1" noChangeArrowheads="1"/>
          </p:cNvPicPr>
          <p:nvPr/>
        </p:nvPicPr>
        <p:blipFill>
          <a:blip r:embed="rId4">
            <a:extLst>
              <a:ext uri="{28A0092B-C50C-407E-A947-70E740481C1C}">
                <a14:useLocalDpi xmlns:a14="http://schemas.microsoft.com/office/drawing/2010/main" val="0"/>
              </a:ext>
            </a:extLst>
          </a:blip>
          <a:srcRect l="16032" t="19489" r="16780" b="42122"/>
          <a:stretch>
            <a:fillRect/>
          </a:stretch>
        </p:blipFill>
        <p:spPr bwMode="auto">
          <a:xfrm>
            <a:off x="0" y="3850561"/>
            <a:ext cx="6795279" cy="291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 Box 7"/>
          <p:cNvSpPr txBox="1">
            <a:spLocks noChangeArrowheads="1"/>
          </p:cNvSpPr>
          <p:nvPr/>
        </p:nvSpPr>
        <p:spPr bwMode="auto">
          <a:xfrm>
            <a:off x="3124200" y="55203"/>
            <a:ext cx="7010400" cy="646331"/>
          </a:xfrm>
          <a:prstGeom prst="rect">
            <a:avLst/>
          </a:prstGeom>
          <a:solidFill>
            <a:schemeClr val="tx1"/>
          </a:solidFill>
          <a:ln w="9525">
            <a:solidFill>
              <a:srgbClr val="003300"/>
            </a:solidFill>
            <a:miter lim="800000"/>
            <a:headEnd/>
            <a:tailEnd/>
          </a:ln>
          <a:effectLst/>
        </p:spPr>
        <p:txBody>
          <a:bodyPr>
            <a:spAutoFit/>
          </a:bodyPr>
          <a:lstStyle/>
          <a:p>
            <a:pPr>
              <a:defRPr/>
            </a:pPr>
            <a:r>
              <a:rPr lang="es-ES" dirty="0">
                <a:solidFill>
                  <a:schemeClr val="bg1"/>
                </a:solidFill>
              </a:rPr>
              <a:t>Para simular alguna estrategia de mejora se elige la categoría donde aplica la modificación</a:t>
            </a:r>
          </a:p>
        </p:txBody>
      </p:sp>
      <p:sp>
        <p:nvSpPr>
          <p:cNvPr id="70665" name="Text Box 9"/>
          <p:cNvSpPr txBox="1">
            <a:spLocks noChangeArrowheads="1"/>
          </p:cNvSpPr>
          <p:nvPr/>
        </p:nvSpPr>
        <p:spPr bwMode="auto">
          <a:xfrm>
            <a:off x="2454275" y="5445125"/>
            <a:ext cx="3981450" cy="400110"/>
          </a:xfrm>
          <a:prstGeom prst="rect">
            <a:avLst/>
          </a:prstGeom>
          <a:solidFill>
            <a:schemeClr val="tx1"/>
          </a:solidFill>
          <a:ln w="9525">
            <a:solidFill>
              <a:srgbClr val="003300"/>
            </a:solidFill>
            <a:miter lim="800000"/>
            <a:headEnd/>
            <a:tailEnd/>
          </a:ln>
          <a:effectLst/>
        </p:spPr>
        <p:txBody>
          <a:bodyPr>
            <a:spAutoFit/>
          </a:bodyPr>
          <a:lstStyle/>
          <a:p>
            <a:pPr>
              <a:spcBef>
                <a:spcPct val="50000"/>
              </a:spcBef>
              <a:defRPr/>
            </a:pPr>
            <a:r>
              <a:rPr lang="es-ES" sz="2000" dirty="0">
                <a:solidFill>
                  <a:schemeClr val="bg1"/>
                </a:solidFill>
              </a:rPr>
              <a:t>Se realiza los cambios/ mejoras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useBgFill="1">
        <p:nvSpPr>
          <p:cNvPr id="36871" name="Rectangle 368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3" name="Rectangle 368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75" name="Rectangle 368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7" name="Rectangle 368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79" name="Freeform: Shape 368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1 Título"/>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Luego se vuelve a simular</a:t>
            </a:r>
          </a:p>
        </p:txBody>
      </p:sp>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l="30811" t="30511" r="31543" b="34050"/>
          <a:stretch>
            <a:fillRect/>
          </a:stretch>
        </p:blipFill>
        <p:spPr bwMode="auto">
          <a:xfrm>
            <a:off x="4502428" y="878196"/>
            <a:ext cx="7225748" cy="51016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p:nvSpPr>
          <p:cNvPr id="37890" name="1 Rectángulo"/>
          <p:cNvSpPr>
            <a:spLocks noChangeArrowheads="1"/>
          </p:cNvSpPr>
          <p:nvPr/>
        </p:nvSpPr>
        <p:spPr bwMode="auto">
          <a:xfrm>
            <a:off x="2895600" y="1981200"/>
            <a:ext cx="7543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sz="2000" b="1" dirty="0"/>
              <a:t>Resumen</a:t>
            </a:r>
          </a:p>
          <a:p>
            <a:pPr eaLnBrk="1" hangingPunct="1"/>
            <a:r>
              <a:rPr lang="es-ES" altLang="es-ES" sz="2000" dirty="0"/>
              <a:t>Como casa de referencia es el diseño realizado para una casa a ubicar en la zona de islas de Zárate Campana, la cual posee valores </a:t>
            </a:r>
            <a:r>
              <a:rPr lang="es-AR" altLang="es-ES" sz="2000" dirty="0"/>
              <a:t>estimados según Norma IRAM 11604  de </a:t>
            </a:r>
            <a:r>
              <a:rPr lang="es-ES" altLang="es-ES" sz="2000" dirty="0"/>
              <a:t> 29280 MJ, el valor obtenido de la simulación de este caso base </a:t>
            </a:r>
            <a:r>
              <a:rPr lang="es-AR" altLang="es-ES" sz="2000" dirty="0"/>
              <a:t>según</a:t>
            </a:r>
            <a:r>
              <a:rPr lang="es-ES" altLang="es-ES" sz="2000" dirty="0"/>
              <a:t> eQuest: 29067 MJ, que luego de aplicar la</a:t>
            </a:r>
            <a:r>
              <a:rPr lang="es-AR" altLang="es-ES" sz="2000" dirty="0"/>
              <a:t>s</a:t>
            </a:r>
            <a:r>
              <a:rPr lang="es-ES" altLang="es-ES" sz="2000" dirty="0"/>
              <a:t> estrategias de mejora para la época invernal se obtuvo un consumo</a:t>
            </a:r>
            <a:r>
              <a:rPr lang="es-AR" altLang="es-ES" sz="2000" dirty="0"/>
              <a:t> sustancialmente menor.  </a:t>
            </a:r>
          </a:p>
          <a:p>
            <a:pPr eaLnBrk="1" hangingPunct="1"/>
            <a:endParaRPr lang="es-AR" altLang="es-ES" sz="2000" dirty="0"/>
          </a:p>
          <a:p>
            <a:pPr eaLnBrk="1" hangingPunct="1"/>
            <a:r>
              <a:rPr lang="es-AR" altLang="es-ES" sz="2000" dirty="0"/>
              <a:t>Además, al incorporarle  el uso de energías alternativas el programa nos permite ver como incide su uso en los consumos tanto eléctricos como térmicos</a:t>
            </a:r>
            <a:r>
              <a:rPr lang="es-ES" altLang="es-ES" sz="2000" dirty="0"/>
              <a:t>. Se calificó energéticamente la casa antes y después de las estrategias de mejora utilizando la Norma IRAM 11900</a:t>
            </a:r>
          </a:p>
        </p:txBody>
      </p:sp>
      <p:sp>
        <p:nvSpPr>
          <p:cNvPr id="3" name="2 Título"/>
          <p:cNvSpPr>
            <a:spLocks noGrp="1"/>
          </p:cNvSpPr>
          <p:nvPr>
            <p:ph type="title"/>
          </p:nvPr>
        </p:nvSpPr>
        <p:spPr>
          <a:xfrm>
            <a:off x="2819400" y="228600"/>
            <a:ext cx="7467600" cy="1181100"/>
          </a:xfrm>
        </p:spPr>
        <p:txBody>
          <a:bodyPr/>
          <a:lstStyle/>
          <a:p>
            <a:r>
              <a:rPr lang="es-MX" sz="1800" b="1" dirty="0"/>
              <a:t>APLICACIÓN DE LA SIMULACIÓN ENERGÉTICA A UNA CASA DE CARACTERÍSTICAS BIOCLIMÁTICAS DE LA ZONA DE ISLAS DE ZÁRATE CAMPANA PARA SU EVALUACIÓN Y MEJORA ENERGÉTICA</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pic>
        <p:nvPicPr>
          <p:cNvPr id="38914" name="Picture 2" descr="escanear0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899" y="774999"/>
            <a:ext cx="9984076" cy="574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45000"/>
                <a:lumOff val="55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19400" y="1719263"/>
            <a:ext cx="7493000" cy="4406900"/>
          </a:xfrm>
        </p:spPr>
        <p:txBody>
          <a:bodyPr>
            <a:normAutofit fontScale="92500"/>
          </a:bodyPr>
          <a:lstStyle/>
          <a:p>
            <a:r>
              <a:rPr lang="es-ES" dirty="0"/>
              <a:t>Se simuló la casa con el software eQuest, en su versión 3-64, transfiriendo los datos de diseño de la casa al simulador.</a:t>
            </a:r>
          </a:p>
          <a:p>
            <a:r>
              <a:rPr lang="es-ES" dirty="0"/>
              <a:t>Se busco la mayor precisión posible para obtener como datos finales las necesidades energéticas del trabajo original.</a:t>
            </a:r>
          </a:p>
          <a:p>
            <a:r>
              <a:rPr lang="es-ES" dirty="0"/>
              <a:t>Se aplico sobre la Casa Bioclimática de Referencia las estrategias de mejora en su envolvente, obteniendo el diseño de una Casa Bioclimática Mejorada.</a:t>
            </a:r>
          </a:p>
          <a:p>
            <a:r>
              <a:rPr lang="es-ES" dirty="0"/>
              <a:t>Por último se compararon la calificaciones energéticas de ambos diseños.</a:t>
            </a:r>
          </a:p>
        </p:txBody>
      </p:sp>
      <p:sp>
        <p:nvSpPr>
          <p:cNvPr id="3" name="2 Título"/>
          <p:cNvSpPr>
            <a:spLocks noGrp="1"/>
          </p:cNvSpPr>
          <p:nvPr>
            <p:ph type="title"/>
          </p:nvPr>
        </p:nvSpPr>
        <p:spPr>
          <a:xfrm>
            <a:off x="838200" y="365125"/>
            <a:ext cx="3176588" cy="1325563"/>
          </a:xfrm>
        </p:spPr>
        <p:txBody>
          <a:bodyPr/>
          <a:lstStyle/>
          <a:p>
            <a:r>
              <a:rPr lang="es-ES" dirty="0"/>
              <a:t>Metodología</a:t>
            </a:r>
          </a:p>
        </p:txBody>
      </p:sp>
    </p:spTree>
    <p:extLst>
      <p:ext uri="{BB962C8B-B14F-4D97-AF65-F5344CB8AC3E}">
        <p14:creationId xmlns:p14="http://schemas.microsoft.com/office/powerpoint/2010/main" val="4271564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60000"/>
                <a:lumOff val="40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a:xfrm>
            <a:off x="0" y="1"/>
            <a:ext cx="7134225" cy="757238"/>
          </a:xfrm>
        </p:spPr>
        <p:txBody>
          <a:bodyPr/>
          <a:lstStyle/>
          <a:p>
            <a:r>
              <a:rPr lang="es-ES" dirty="0"/>
              <a:t>Descripción general de la casa</a:t>
            </a:r>
          </a:p>
        </p:txBody>
      </p:sp>
      <p:sp>
        <p:nvSpPr>
          <p:cNvPr id="4" name="Rectangle 1"/>
          <p:cNvSpPr>
            <a:spLocks noChangeArrowheads="1"/>
          </p:cNvSpPr>
          <p:nvPr/>
        </p:nvSpPr>
        <p:spPr bwMode="auto">
          <a:xfrm>
            <a:off x="88106" y="572457"/>
            <a:ext cx="1201578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s-ES" altLang="es-ES" sz="2000" dirty="0">
                <a:latin typeface="Times New Roman" pitchFamily="18" charset="0"/>
                <a:ea typeface="Batang" pitchFamily="18" charset="-127"/>
              </a:rPr>
              <a:t>Se definió la zona bioclimática, aplicando la norma IRAM 11603:1996, en función del lugar de ubicación, que es la zona de islas del Delta de Zarate – Campana</a:t>
            </a:r>
            <a:r>
              <a:rPr lang="es-ES" altLang="es-ES" dirty="0">
                <a:latin typeface="Times New Roman" pitchFamily="18" charset="0"/>
                <a:ea typeface="Batang" pitchFamily="18" charset="-127"/>
              </a:rPr>
              <a:t>.</a:t>
            </a:r>
          </a:p>
          <a:p>
            <a:pPr defTabSz="914400" eaLnBrk="0" fontAlgn="base" hangingPunct="0">
              <a:spcBef>
                <a:spcPct val="0"/>
              </a:spcBef>
              <a:spcAft>
                <a:spcPct val="0"/>
              </a:spcAft>
            </a:pPr>
            <a:endParaRPr lang="es-ES" altLang="es-ES" dirty="0">
              <a:latin typeface="Times New Roman" pitchFamily="18" charset="0"/>
              <a:ea typeface="Batang" pitchFamily="18" charset="-127"/>
            </a:endParaRPr>
          </a:p>
          <a:p>
            <a:pPr defTabSz="914400" eaLnBrk="0" fontAlgn="base" hangingPunct="0">
              <a:spcBef>
                <a:spcPct val="0"/>
              </a:spcBef>
              <a:spcAft>
                <a:spcPct val="0"/>
              </a:spcAft>
            </a:pPr>
            <a:r>
              <a:rPr lang="es-ES" altLang="es-ES" dirty="0">
                <a:latin typeface="Times New Roman" pitchFamily="18" charset="0"/>
                <a:ea typeface="Batang" pitchFamily="18" charset="-127"/>
              </a:rPr>
              <a:t>Zona Bioclimática </a:t>
            </a:r>
            <a:r>
              <a:rPr lang="es-ES" altLang="es-ES" dirty="0" err="1">
                <a:latin typeface="Times New Roman" pitchFamily="18" charset="0"/>
                <a:ea typeface="Batang" pitchFamily="18" charset="-127"/>
              </a:rPr>
              <a:t>IIIb</a:t>
            </a:r>
            <a:r>
              <a:rPr lang="es-ES" altLang="es-ES" dirty="0">
                <a:latin typeface="Times New Roman" pitchFamily="18" charset="0"/>
                <a:ea typeface="Batang" pitchFamily="18" charset="-127"/>
              </a:rPr>
              <a:t> templado cálido.</a:t>
            </a:r>
            <a:endParaRPr lang="es-ES" altLang="es-ES" dirty="0">
              <a:latin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527973058"/>
              </p:ext>
            </p:extLst>
          </p:nvPr>
        </p:nvGraphicFramePr>
        <p:xfrm>
          <a:off x="0" y="1790318"/>
          <a:ext cx="5710238" cy="1374807"/>
        </p:xfrm>
        <a:graphic>
          <a:graphicData uri="http://schemas.openxmlformats.org/drawingml/2006/table">
            <a:tbl>
              <a:tblPr firstRow="1" bandRow="1">
                <a:tableStyleId>{5C22544A-7EE6-4342-B048-85BDC9FD1C3A}</a:tableStyleId>
              </a:tblPr>
              <a:tblGrid>
                <a:gridCol w="936530">
                  <a:extLst>
                    <a:ext uri="{9D8B030D-6E8A-4147-A177-3AD203B41FA5}">
                      <a16:colId xmlns:a16="http://schemas.microsoft.com/office/drawing/2014/main" val="20000"/>
                    </a:ext>
                  </a:extLst>
                </a:gridCol>
                <a:gridCol w="715405">
                  <a:extLst>
                    <a:ext uri="{9D8B030D-6E8A-4147-A177-3AD203B41FA5}">
                      <a16:colId xmlns:a16="http://schemas.microsoft.com/office/drawing/2014/main" val="20001"/>
                    </a:ext>
                  </a:extLst>
                </a:gridCol>
                <a:gridCol w="1326752">
                  <a:extLst>
                    <a:ext uri="{9D8B030D-6E8A-4147-A177-3AD203B41FA5}">
                      <a16:colId xmlns:a16="http://schemas.microsoft.com/office/drawing/2014/main" val="20002"/>
                    </a:ext>
                  </a:extLst>
                </a:gridCol>
                <a:gridCol w="1365775">
                  <a:extLst>
                    <a:ext uri="{9D8B030D-6E8A-4147-A177-3AD203B41FA5}">
                      <a16:colId xmlns:a16="http://schemas.microsoft.com/office/drawing/2014/main" val="20003"/>
                    </a:ext>
                  </a:extLst>
                </a:gridCol>
                <a:gridCol w="1365776">
                  <a:extLst>
                    <a:ext uri="{9D8B030D-6E8A-4147-A177-3AD203B41FA5}">
                      <a16:colId xmlns:a16="http://schemas.microsoft.com/office/drawing/2014/main" val="20004"/>
                    </a:ext>
                  </a:extLst>
                </a:gridCol>
              </a:tblGrid>
              <a:tr h="584673">
                <a:tc>
                  <a:txBody>
                    <a:bodyPr/>
                    <a:lstStyle/>
                    <a:p>
                      <a:endParaRPr lang="es-ES" sz="1400" dirty="0"/>
                    </a:p>
                  </a:txBody>
                  <a:tcPr/>
                </a:tc>
                <a:tc>
                  <a:txBody>
                    <a:bodyPr/>
                    <a:lstStyle/>
                    <a:p>
                      <a:r>
                        <a:rPr lang="es-ES" sz="1400" dirty="0"/>
                        <a:t>HR</a:t>
                      </a:r>
                    </a:p>
                  </a:txBody>
                  <a:tcPr/>
                </a:tc>
                <a:tc>
                  <a:txBody>
                    <a:bodyPr/>
                    <a:lstStyle/>
                    <a:p>
                      <a:r>
                        <a:rPr lang="es-ES" sz="1400" dirty="0"/>
                        <a:t>Temperatura</a:t>
                      </a:r>
                      <a:r>
                        <a:rPr lang="es-ES" sz="1400" baseline="0" dirty="0"/>
                        <a:t> media</a:t>
                      </a:r>
                      <a:endParaRPr lang="es-ES" sz="1400" dirty="0"/>
                    </a:p>
                  </a:txBody>
                  <a:tcPr/>
                </a:tc>
                <a:tc>
                  <a:txBody>
                    <a:bodyPr/>
                    <a:lstStyle/>
                    <a:p>
                      <a:r>
                        <a:rPr lang="es-ES" sz="1400" dirty="0"/>
                        <a:t>Temperatura mínima</a:t>
                      </a:r>
                    </a:p>
                  </a:txBody>
                  <a:tcPr/>
                </a:tc>
                <a:tc>
                  <a:txBody>
                    <a:bodyPr/>
                    <a:lstStyle/>
                    <a:p>
                      <a:r>
                        <a:rPr lang="es-ES" sz="1400" dirty="0"/>
                        <a:t>Temperatura</a:t>
                      </a:r>
                      <a:r>
                        <a:rPr lang="es-ES" sz="1400" baseline="0" dirty="0"/>
                        <a:t> máxima</a:t>
                      </a:r>
                      <a:endParaRPr lang="es-ES" sz="1400" dirty="0"/>
                    </a:p>
                  </a:txBody>
                  <a:tcPr/>
                </a:tc>
                <a:extLst>
                  <a:ext uri="{0D108BD9-81ED-4DB2-BD59-A6C34878D82A}">
                    <a16:rowId xmlns:a16="http://schemas.microsoft.com/office/drawing/2014/main" val="10000"/>
                  </a:ext>
                </a:extLst>
              </a:tr>
              <a:tr h="334099">
                <a:tc>
                  <a:txBody>
                    <a:bodyPr/>
                    <a:lstStyle/>
                    <a:p>
                      <a:r>
                        <a:rPr lang="es-ES" sz="1400" dirty="0"/>
                        <a:t>Invierno</a:t>
                      </a:r>
                    </a:p>
                  </a:txBody>
                  <a:tcPr/>
                </a:tc>
                <a:tc>
                  <a:txBody>
                    <a:bodyPr/>
                    <a:lstStyle/>
                    <a:p>
                      <a:r>
                        <a:rPr lang="es-ES" sz="1400" dirty="0"/>
                        <a:t>79%</a:t>
                      </a:r>
                    </a:p>
                  </a:txBody>
                  <a:tcPr/>
                </a:tc>
                <a:tc>
                  <a:txBody>
                    <a:bodyPr/>
                    <a:lstStyle/>
                    <a:p>
                      <a:r>
                        <a:rPr lang="es-ES" sz="1400" dirty="0"/>
                        <a:t>11,4 ºC</a:t>
                      </a:r>
                    </a:p>
                  </a:txBody>
                  <a:tcPr/>
                </a:tc>
                <a:tc>
                  <a:txBody>
                    <a:bodyPr/>
                    <a:lstStyle/>
                    <a:p>
                      <a:r>
                        <a:rPr lang="es-ES" sz="1400" dirty="0"/>
                        <a:t>7,6 ºC</a:t>
                      </a:r>
                    </a:p>
                  </a:txBody>
                  <a:tcPr/>
                </a:tc>
                <a:tc>
                  <a:txBody>
                    <a:bodyPr/>
                    <a:lstStyle/>
                    <a:p>
                      <a:r>
                        <a:rPr lang="es-ES" sz="1400" dirty="0"/>
                        <a:t>16,1 ºC</a:t>
                      </a:r>
                    </a:p>
                  </a:txBody>
                  <a:tcPr/>
                </a:tc>
                <a:extLst>
                  <a:ext uri="{0D108BD9-81ED-4DB2-BD59-A6C34878D82A}">
                    <a16:rowId xmlns:a16="http://schemas.microsoft.com/office/drawing/2014/main" val="10001"/>
                  </a:ext>
                </a:extLst>
              </a:tr>
              <a:tr h="456035">
                <a:tc>
                  <a:txBody>
                    <a:bodyPr/>
                    <a:lstStyle/>
                    <a:p>
                      <a:r>
                        <a:rPr lang="es-ES" sz="1400" dirty="0"/>
                        <a:t>Verano</a:t>
                      </a:r>
                    </a:p>
                  </a:txBody>
                  <a:tcPr/>
                </a:tc>
                <a:tc>
                  <a:txBody>
                    <a:bodyPr/>
                    <a:lstStyle/>
                    <a:p>
                      <a:r>
                        <a:rPr lang="es-ES" sz="1400" dirty="0"/>
                        <a:t>64%</a:t>
                      </a:r>
                    </a:p>
                  </a:txBody>
                  <a:tcPr/>
                </a:tc>
                <a:tc>
                  <a:txBody>
                    <a:bodyPr/>
                    <a:lstStyle/>
                    <a:p>
                      <a:r>
                        <a:rPr lang="es-ES" sz="1400" dirty="0"/>
                        <a:t>23,5 ºC</a:t>
                      </a:r>
                    </a:p>
                  </a:txBody>
                  <a:tcPr/>
                </a:tc>
                <a:tc>
                  <a:txBody>
                    <a:bodyPr/>
                    <a:lstStyle/>
                    <a:p>
                      <a:r>
                        <a:rPr lang="es-ES" sz="1400" dirty="0"/>
                        <a:t>18,4 ºC</a:t>
                      </a:r>
                    </a:p>
                  </a:txBody>
                  <a:tcPr/>
                </a:tc>
                <a:tc>
                  <a:txBody>
                    <a:bodyPr/>
                    <a:lstStyle/>
                    <a:p>
                      <a:r>
                        <a:rPr lang="es-ES" sz="1400" dirty="0"/>
                        <a:t>29,0ºC</a:t>
                      </a:r>
                    </a:p>
                  </a:txBody>
                  <a:tcPr/>
                </a:tc>
                <a:extLst>
                  <a:ext uri="{0D108BD9-81ED-4DB2-BD59-A6C34878D82A}">
                    <a16:rowId xmlns:a16="http://schemas.microsoft.com/office/drawing/2014/main" val="10002"/>
                  </a:ext>
                </a:extLst>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386648342"/>
              </p:ext>
            </p:extLst>
          </p:nvPr>
        </p:nvGraphicFramePr>
        <p:xfrm>
          <a:off x="100016" y="3128963"/>
          <a:ext cx="5472114" cy="889000"/>
        </p:xfrm>
        <a:graphic>
          <a:graphicData uri="http://schemas.openxmlformats.org/drawingml/2006/table">
            <a:tbl>
              <a:tblPr firstRow="1" bandRow="1">
                <a:tableStyleId>{5C22544A-7EE6-4342-B048-85BDC9FD1C3A}</a:tableStyleId>
              </a:tblPr>
              <a:tblGrid>
                <a:gridCol w="1824038">
                  <a:extLst>
                    <a:ext uri="{9D8B030D-6E8A-4147-A177-3AD203B41FA5}">
                      <a16:colId xmlns:a16="http://schemas.microsoft.com/office/drawing/2014/main" val="20000"/>
                    </a:ext>
                  </a:extLst>
                </a:gridCol>
                <a:gridCol w="1824038">
                  <a:extLst>
                    <a:ext uri="{9D8B030D-6E8A-4147-A177-3AD203B41FA5}">
                      <a16:colId xmlns:a16="http://schemas.microsoft.com/office/drawing/2014/main" val="20001"/>
                    </a:ext>
                  </a:extLst>
                </a:gridCol>
                <a:gridCol w="1824038">
                  <a:extLst>
                    <a:ext uri="{9D8B030D-6E8A-4147-A177-3AD203B41FA5}">
                      <a16:colId xmlns:a16="http://schemas.microsoft.com/office/drawing/2014/main" val="20002"/>
                    </a:ext>
                  </a:extLst>
                </a:gridCol>
              </a:tblGrid>
              <a:tr h="370840">
                <a:tc>
                  <a:txBody>
                    <a:bodyPr/>
                    <a:lstStyle/>
                    <a:p>
                      <a:endParaRPr lang="es-ES" sz="1400" dirty="0"/>
                    </a:p>
                  </a:txBody>
                  <a:tcPr/>
                </a:tc>
                <a:tc>
                  <a:txBody>
                    <a:bodyPr/>
                    <a:lstStyle/>
                    <a:p>
                      <a:r>
                        <a:rPr lang="es-ES" sz="1400" dirty="0"/>
                        <a:t>Media TDMD</a:t>
                      </a:r>
                    </a:p>
                  </a:txBody>
                  <a:tcPr/>
                </a:tc>
                <a:tc>
                  <a:txBody>
                    <a:bodyPr/>
                    <a:lstStyle/>
                    <a:p>
                      <a:r>
                        <a:rPr lang="es-ES" sz="1400" dirty="0"/>
                        <a:t>Máxima TDMX</a:t>
                      </a:r>
                    </a:p>
                  </a:txBody>
                  <a:tcPr/>
                </a:tc>
                <a:extLst>
                  <a:ext uri="{0D108BD9-81ED-4DB2-BD59-A6C34878D82A}">
                    <a16:rowId xmlns:a16="http://schemas.microsoft.com/office/drawing/2014/main" val="10000"/>
                  </a:ext>
                </a:extLst>
              </a:tr>
              <a:tr h="370840">
                <a:tc>
                  <a:txBody>
                    <a:bodyPr/>
                    <a:lstStyle/>
                    <a:p>
                      <a:r>
                        <a:rPr lang="es-ES" sz="1400" dirty="0"/>
                        <a:t>Temperatura de diseño</a:t>
                      </a:r>
                    </a:p>
                  </a:txBody>
                  <a:tcPr/>
                </a:tc>
                <a:tc>
                  <a:txBody>
                    <a:bodyPr/>
                    <a:lstStyle/>
                    <a:p>
                      <a:r>
                        <a:rPr lang="es-ES" sz="1400" dirty="0"/>
                        <a:t>23,2 ºC</a:t>
                      </a:r>
                    </a:p>
                  </a:txBody>
                  <a:tcPr/>
                </a:tc>
                <a:tc>
                  <a:txBody>
                    <a:bodyPr/>
                    <a:lstStyle/>
                    <a:p>
                      <a:r>
                        <a:rPr lang="es-ES" sz="1400" dirty="0"/>
                        <a:t>32,5ºC</a:t>
                      </a:r>
                    </a:p>
                  </a:txBody>
                  <a:tcPr/>
                </a:tc>
                <a:extLst>
                  <a:ext uri="{0D108BD9-81ED-4DB2-BD59-A6C34878D82A}">
                    <a16:rowId xmlns:a16="http://schemas.microsoft.com/office/drawing/2014/main" val="10001"/>
                  </a:ext>
                </a:extLst>
              </a:tr>
            </a:tbl>
          </a:graphicData>
        </a:graphic>
      </p:graphicFrame>
      <p:graphicFrame>
        <p:nvGraphicFramePr>
          <p:cNvPr id="7" name="3 Marcador de contenido">
            <a:extLst>
              <a:ext uri="{FF2B5EF4-FFF2-40B4-BE49-F238E27FC236}">
                <a16:creationId xmlns:a16="http://schemas.microsoft.com/office/drawing/2014/main" id="{99539B55-C019-3C0F-FE70-6355EA8C82DC}"/>
              </a:ext>
            </a:extLst>
          </p:cNvPr>
          <p:cNvGraphicFramePr>
            <a:graphicFrameLocks noGrp="1"/>
          </p:cNvGraphicFramePr>
          <p:nvPr>
            <p:ph idx="1"/>
            <p:extLst>
              <p:ext uri="{D42A27DB-BD31-4B8C-83A1-F6EECF244321}">
                <p14:modId xmlns:p14="http://schemas.microsoft.com/office/powerpoint/2010/main" val="1902971035"/>
              </p:ext>
            </p:extLst>
          </p:nvPr>
        </p:nvGraphicFramePr>
        <p:xfrm>
          <a:off x="5710238" y="957263"/>
          <a:ext cx="6481762" cy="5659063"/>
        </p:xfrm>
        <a:graphic>
          <a:graphicData uri="http://schemas.openxmlformats.org/drawingml/2006/table">
            <a:tbl>
              <a:tblPr firstRow="1" bandRow="1">
                <a:tableStyleId>{5C22544A-7EE6-4342-B048-85BDC9FD1C3A}</a:tableStyleId>
              </a:tblPr>
              <a:tblGrid>
                <a:gridCol w="1490662">
                  <a:extLst>
                    <a:ext uri="{9D8B030D-6E8A-4147-A177-3AD203B41FA5}">
                      <a16:colId xmlns:a16="http://schemas.microsoft.com/office/drawing/2014/main" val="20000"/>
                    </a:ext>
                  </a:extLst>
                </a:gridCol>
                <a:gridCol w="3057525">
                  <a:extLst>
                    <a:ext uri="{9D8B030D-6E8A-4147-A177-3AD203B41FA5}">
                      <a16:colId xmlns:a16="http://schemas.microsoft.com/office/drawing/2014/main" val="20001"/>
                    </a:ext>
                  </a:extLst>
                </a:gridCol>
                <a:gridCol w="1933575">
                  <a:extLst>
                    <a:ext uri="{9D8B030D-6E8A-4147-A177-3AD203B41FA5}">
                      <a16:colId xmlns:a16="http://schemas.microsoft.com/office/drawing/2014/main" val="20002"/>
                    </a:ext>
                  </a:extLst>
                </a:gridCol>
              </a:tblGrid>
              <a:tr h="634994">
                <a:tc>
                  <a:txBody>
                    <a:bodyPr/>
                    <a:lstStyle/>
                    <a:p>
                      <a:r>
                        <a:rPr lang="es-ES" dirty="0"/>
                        <a:t>Componente</a:t>
                      </a:r>
                    </a:p>
                  </a:txBody>
                  <a:tcPr/>
                </a:tc>
                <a:tc>
                  <a:txBody>
                    <a:bodyPr/>
                    <a:lstStyle/>
                    <a:p>
                      <a:r>
                        <a:rPr lang="es-ES" dirty="0"/>
                        <a:t>Descripción</a:t>
                      </a:r>
                    </a:p>
                  </a:txBody>
                  <a:tcPr/>
                </a:tc>
                <a:tc>
                  <a:txBody>
                    <a:bodyPr/>
                    <a:lstStyle/>
                    <a:p>
                      <a:r>
                        <a:rPr lang="es-ES" dirty="0" err="1"/>
                        <a:t>Transmitancia</a:t>
                      </a:r>
                      <a:r>
                        <a:rPr lang="es-ES" dirty="0"/>
                        <a:t> “K” [W/m</a:t>
                      </a:r>
                      <a:r>
                        <a:rPr lang="es-ES" baseline="30000" dirty="0"/>
                        <a:t>2</a:t>
                      </a:r>
                      <a:r>
                        <a:rPr lang="es-ES" baseline="0" dirty="0"/>
                        <a:t> ]</a:t>
                      </a:r>
                      <a:endParaRPr lang="es-ES" dirty="0"/>
                    </a:p>
                  </a:txBody>
                  <a:tcPr/>
                </a:tc>
                <a:extLst>
                  <a:ext uri="{0D108BD9-81ED-4DB2-BD59-A6C34878D82A}">
                    <a16:rowId xmlns:a16="http://schemas.microsoft.com/office/drawing/2014/main" val="10000"/>
                  </a:ext>
                </a:extLst>
              </a:tr>
              <a:tr h="1542129">
                <a:tc>
                  <a:txBody>
                    <a:bodyPr/>
                    <a:lstStyle/>
                    <a:p>
                      <a:r>
                        <a:rPr lang="es-ES" sz="1600" dirty="0"/>
                        <a:t>Pared</a:t>
                      </a:r>
                    </a:p>
                  </a:txBody>
                  <a:tcPr/>
                </a:tc>
                <a:tc>
                  <a:txBody>
                    <a:bodyPr/>
                    <a:lstStyle/>
                    <a:p>
                      <a:r>
                        <a:rPr lang="es-ES" sz="1600" dirty="0"/>
                        <a:t>Revestimiento exterior de madera de álamo de espesor 3 cm, poliestireno expandido 7,5 cm, barrera de vapor, revestimiento interior de madera de álamo de 3 cm</a:t>
                      </a:r>
                    </a:p>
                  </a:txBody>
                  <a:tcPr/>
                </a:tc>
                <a:tc>
                  <a:txBody>
                    <a:bodyPr/>
                    <a:lstStyle/>
                    <a:p>
                      <a:r>
                        <a:rPr lang="es-ES" sz="1600" dirty="0"/>
                        <a:t>0,321</a:t>
                      </a:r>
                    </a:p>
                  </a:txBody>
                  <a:tcPr/>
                </a:tc>
                <a:extLst>
                  <a:ext uri="{0D108BD9-81ED-4DB2-BD59-A6C34878D82A}">
                    <a16:rowId xmlns:a16="http://schemas.microsoft.com/office/drawing/2014/main" val="10001"/>
                  </a:ext>
                </a:extLst>
              </a:tr>
              <a:tr h="1542129">
                <a:tc>
                  <a:txBody>
                    <a:bodyPr/>
                    <a:lstStyle/>
                    <a:p>
                      <a:r>
                        <a:rPr lang="es-ES" sz="1600" dirty="0"/>
                        <a:t>Techo</a:t>
                      </a:r>
                    </a:p>
                  </a:txBody>
                  <a:tcPr/>
                </a:tc>
                <a:tc>
                  <a:txBody>
                    <a:bodyPr/>
                    <a:lstStyle/>
                    <a:p>
                      <a:r>
                        <a:rPr lang="es-ES" sz="1600" dirty="0"/>
                        <a:t>Cubierta</a:t>
                      </a:r>
                      <a:r>
                        <a:rPr lang="es-ES" sz="1600" baseline="0" dirty="0"/>
                        <a:t> de chapa metálica, cámara de aire &gt; 50 mm; aislación hidrófuga, poliestireno expandido de 15 cm; barrera de vapor, revestimiento interior de madera de álamo de 3 cm.</a:t>
                      </a:r>
                      <a:endParaRPr lang="es-ES" sz="1600" dirty="0"/>
                    </a:p>
                  </a:txBody>
                  <a:tcPr/>
                </a:tc>
                <a:tc>
                  <a:txBody>
                    <a:bodyPr/>
                    <a:lstStyle/>
                    <a:p>
                      <a:r>
                        <a:rPr lang="es-ES" sz="1600" dirty="0"/>
                        <a:t>0,167</a:t>
                      </a:r>
                    </a:p>
                  </a:txBody>
                  <a:tcPr/>
                </a:tc>
                <a:extLst>
                  <a:ext uri="{0D108BD9-81ED-4DB2-BD59-A6C34878D82A}">
                    <a16:rowId xmlns:a16="http://schemas.microsoft.com/office/drawing/2014/main" val="10002"/>
                  </a:ext>
                </a:extLst>
              </a:tr>
              <a:tr h="367894">
                <a:tc>
                  <a:txBody>
                    <a:bodyPr/>
                    <a:lstStyle/>
                    <a:p>
                      <a:r>
                        <a:rPr lang="es-ES" sz="1600" dirty="0"/>
                        <a:t>Ventanas</a:t>
                      </a:r>
                    </a:p>
                  </a:txBody>
                  <a:tcPr/>
                </a:tc>
                <a:tc>
                  <a:txBody>
                    <a:bodyPr/>
                    <a:lstStyle/>
                    <a:p>
                      <a:r>
                        <a:rPr lang="es-ES" sz="1600" dirty="0"/>
                        <a:t>Con vidrio simple,</a:t>
                      </a:r>
                      <a:r>
                        <a:rPr lang="es-ES" sz="1600" baseline="0" dirty="0"/>
                        <a:t> repartido</a:t>
                      </a:r>
                      <a:endParaRPr lang="es-ES" sz="1600" dirty="0"/>
                    </a:p>
                  </a:txBody>
                  <a:tcPr/>
                </a:tc>
                <a:tc>
                  <a:txBody>
                    <a:bodyPr/>
                    <a:lstStyle/>
                    <a:p>
                      <a:r>
                        <a:rPr lang="es-ES" sz="1600" dirty="0"/>
                        <a:t>5,110</a:t>
                      </a:r>
                    </a:p>
                  </a:txBody>
                  <a:tcPr/>
                </a:tc>
                <a:extLst>
                  <a:ext uri="{0D108BD9-81ED-4DB2-BD59-A6C34878D82A}">
                    <a16:rowId xmlns:a16="http://schemas.microsoft.com/office/drawing/2014/main" val="10003"/>
                  </a:ext>
                </a:extLst>
              </a:tr>
              <a:tr h="1542129">
                <a:tc>
                  <a:txBody>
                    <a:bodyPr/>
                    <a:lstStyle/>
                    <a:p>
                      <a:r>
                        <a:rPr lang="es-ES" sz="1600" dirty="0"/>
                        <a:t>Piso</a:t>
                      </a:r>
                    </a:p>
                  </a:txBody>
                  <a:tcPr/>
                </a:tc>
                <a:tc>
                  <a:txBody>
                    <a:bodyPr/>
                    <a:lstStyle/>
                    <a:p>
                      <a:r>
                        <a:rPr lang="es-ES" sz="1600" dirty="0"/>
                        <a:t>Revestimiento ext.</a:t>
                      </a:r>
                      <a:r>
                        <a:rPr lang="es-ES" sz="1600" baseline="0" dirty="0"/>
                        <a:t> De madera de álamo, espesor 3 cm, aislación hidrófuga, poliestireno expandido de 5 cm, revestimiento interior de madera de álamo</a:t>
                      </a:r>
                      <a:endParaRPr lang="es-ES" sz="1600" dirty="0"/>
                    </a:p>
                  </a:txBody>
                  <a:tcPr/>
                </a:tc>
                <a:tc>
                  <a:txBody>
                    <a:bodyPr/>
                    <a:lstStyle/>
                    <a:p>
                      <a:r>
                        <a:rPr lang="es-ES" sz="1600" dirty="0"/>
                        <a:t>0,460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69948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4553733" y="548464"/>
            <a:ext cx="6798541" cy="1118413"/>
          </a:xfrm>
        </p:spPr>
        <p:txBody>
          <a:bodyPr anchor="b">
            <a:normAutofit fontScale="90000"/>
          </a:bodyPr>
          <a:lstStyle/>
          <a:p>
            <a:r>
              <a:rPr lang="es-ES" sz="4000" dirty="0"/>
              <a:t>Valores energéticos según las Normas IRAM correspondientes</a:t>
            </a:r>
          </a:p>
        </p:txBody>
      </p:sp>
      <p:pic>
        <p:nvPicPr>
          <p:cNvPr id="5" name="Picture 4" descr="Gráfico en un documento con un bolígrafo">
            <a:extLst>
              <a:ext uri="{FF2B5EF4-FFF2-40B4-BE49-F238E27FC236}">
                <a16:creationId xmlns:a16="http://schemas.microsoft.com/office/drawing/2014/main" id="{2AC742A3-5469-40BF-E002-C242E73C35BC}"/>
              </a:ext>
            </a:extLst>
          </p:cNvPr>
          <p:cNvPicPr>
            <a:picLocks noChangeAspect="1"/>
          </p:cNvPicPr>
          <p:nvPr/>
        </p:nvPicPr>
        <p:blipFill rotWithShape="1">
          <a:blip r:embed="rId2"/>
          <a:srcRect l="36438" r="22716" b="-1"/>
          <a:stretch/>
        </p:blipFill>
        <p:spPr>
          <a:xfrm>
            <a:off x="1" y="10"/>
            <a:ext cx="4196496" cy="6857990"/>
          </a:xfrm>
          <a:prstGeom prst="rect">
            <a:avLst/>
          </a:prstGeom>
          <a:effectLst/>
        </p:spPr>
      </p:pic>
      <p:sp>
        <p:nvSpPr>
          <p:cNvPr id="2" name="1 Marcador de contenido"/>
          <p:cNvSpPr>
            <a:spLocks noGrp="1"/>
          </p:cNvSpPr>
          <p:nvPr>
            <p:ph idx="1"/>
          </p:nvPr>
        </p:nvSpPr>
        <p:spPr>
          <a:xfrm>
            <a:off x="4793454" y="2110027"/>
            <a:ext cx="6798539" cy="3705217"/>
          </a:xfrm>
        </p:spPr>
        <p:txBody>
          <a:bodyPr>
            <a:normAutofit fontScale="92500" lnSpcReduction="10000"/>
          </a:bodyPr>
          <a:lstStyle/>
          <a:p>
            <a:r>
              <a:rPr lang="es-ES" sz="2400" b="1" dirty="0"/>
              <a:t>Coeficiente volumétrico de pérdidas de calor:</a:t>
            </a:r>
            <a:br>
              <a:rPr lang="es-ES" sz="2400" b="1" dirty="0"/>
            </a:br>
            <a:r>
              <a:rPr lang="es-ES" sz="2400" dirty="0"/>
              <a:t>Según IRAM 11604: </a:t>
            </a:r>
            <a:r>
              <a:rPr lang="es-ES" sz="2400" dirty="0" err="1"/>
              <a:t>Gcal</a:t>
            </a:r>
            <a:r>
              <a:rPr lang="es-ES" sz="2400" dirty="0"/>
              <a:t> = 1,2805W/m</a:t>
            </a:r>
            <a:r>
              <a:rPr lang="es-ES" sz="2400" baseline="30000" dirty="0"/>
              <a:t>3</a:t>
            </a:r>
            <a:r>
              <a:rPr lang="es-ES" sz="2400" dirty="0"/>
              <a:t>ºK, cumple.</a:t>
            </a:r>
          </a:p>
          <a:p>
            <a:r>
              <a:rPr lang="es-ES" sz="2400" b="1" dirty="0"/>
              <a:t>Demanda de energía térmica anual corregida: </a:t>
            </a:r>
            <a:br>
              <a:rPr lang="es-ES" sz="2400" b="1" dirty="0"/>
            </a:br>
            <a:r>
              <a:rPr lang="es-ES" sz="2400" dirty="0"/>
              <a:t>Q= 28220,5 MJ.</a:t>
            </a:r>
          </a:p>
          <a:p>
            <a:r>
              <a:rPr lang="es-ES" sz="2400" b="1" dirty="0"/>
              <a:t>Calificación Energética </a:t>
            </a:r>
            <a:br>
              <a:rPr lang="es-ES" sz="2400" i="1" dirty="0"/>
            </a:br>
            <a:r>
              <a:rPr lang="es-ES" sz="2400" dirty="0"/>
              <a:t>Calificación de eficiencia energética de calefacción para edificios mediante la norma IRAM 11900:2009 es de  </a:t>
            </a:r>
            <a:r>
              <a:rPr lang="es-ES" sz="2400" dirty="0">
                <a:sym typeface="Symbol"/>
              </a:rPr>
              <a:t></a:t>
            </a:r>
            <a:r>
              <a:rPr lang="es-ES" sz="2400" baseline="-25000" dirty="0"/>
              <a:t>m</a:t>
            </a:r>
            <a:r>
              <a:rPr lang="es-ES" sz="2400" dirty="0"/>
              <a:t> = 1,85 esto implica Categoría C</a:t>
            </a:r>
          </a:p>
          <a:p>
            <a:pPr marL="44450" indent="0">
              <a:buNone/>
            </a:pPr>
            <a:endParaRPr lang="es-ES" sz="1700" b="1" dirty="0"/>
          </a:p>
          <a:p>
            <a:pPr marL="44450" indent="0">
              <a:buNone/>
            </a:pPr>
            <a:r>
              <a:rPr lang="es-ES" sz="1700" dirty="0"/>
              <a:t>Aclaración: Debió corregirse la demanda térmica anual, para Buenos Aires, para poder hacer la comparación, ya que estos son los valores que tiene en su archivo climático el simulador</a:t>
            </a:r>
          </a:p>
        </p:txBody>
      </p:sp>
    </p:spTree>
    <p:extLst>
      <p:ext uri="{BB962C8B-B14F-4D97-AF65-F5344CB8AC3E}">
        <p14:creationId xmlns:p14="http://schemas.microsoft.com/office/powerpoint/2010/main" val="743980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03" name="Rectangle 55302">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5" name="Rectangle 5530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07" name="Rectangle 5530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74" r="16474"/>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9" name="Freeform: Shape 5530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2 Título"/>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Modelización de la envolvente del edificio – vista lado norte</a:t>
            </a:r>
          </a:p>
        </p:txBody>
      </p:sp>
    </p:spTree>
    <p:extLst>
      <p:ext uri="{BB962C8B-B14F-4D97-AF65-F5344CB8AC3E}">
        <p14:creationId xmlns:p14="http://schemas.microsoft.com/office/powerpoint/2010/main" val="1516492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27" name="Rectangle 5632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9" name="Rectangle 5632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31" name="Rectangle 5633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74" r="16474"/>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3" name="Freeform: Shape 5633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2 Título"/>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Modelización de la envolvente del edificio – vista lado sur</a:t>
            </a:r>
          </a:p>
        </p:txBody>
      </p:sp>
    </p:spTree>
    <p:extLst>
      <p:ext uri="{BB962C8B-B14F-4D97-AF65-F5344CB8AC3E}">
        <p14:creationId xmlns:p14="http://schemas.microsoft.com/office/powerpoint/2010/main" val="31485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666E7E-D54C-691F-BEE2-88AA65AD7693}"/>
              </a:ext>
            </a:extLst>
          </p:cNvPr>
          <p:cNvSpPr>
            <a:spLocks noGrp="1"/>
          </p:cNvSpPr>
          <p:nvPr>
            <p:ph idx="1"/>
          </p:nvPr>
        </p:nvSpPr>
        <p:spPr>
          <a:xfrm>
            <a:off x="1014663" y="1098055"/>
            <a:ext cx="5354053" cy="3843666"/>
          </a:xfrm>
        </p:spPr>
        <p:txBody>
          <a:bodyPr>
            <a:normAutofit/>
          </a:bodyPr>
          <a:lstStyle/>
          <a:p>
            <a:pPr marL="0" indent="0">
              <a:buNone/>
            </a:pPr>
            <a:r>
              <a:rPr lang="es-MX" dirty="0"/>
              <a:t>La arquitectura es una de las disciplinas que más afectan y transforman el medio. </a:t>
            </a:r>
          </a:p>
          <a:p>
            <a:pPr marL="0" indent="0">
              <a:buNone/>
            </a:pPr>
            <a:r>
              <a:rPr lang="es-MX" dirty="0"/>
              <a:t>Las ciudades y el hábitat construido constituyen sistemas artificiales, que demandan del medio todo lo necesario para su realización, y funcionamiento, afectándolo aún con posterioridad a su vida útil.</a:t>
            </a:r>
            <a:endParaRPr lang="es-AR" dirty="0"/>
          </a:p>
        </p:txBody>
      </p:sp>
      <p:pic>
        <p:nvPicPr>
          <p:cNvPr id="9" name="Imagen 8">
            <a:extLst>
              <a:ext uri="{FF2B5EF4-FFF2-40B4-BE49-F238E27FC236}">
                <a16:creationId xmlns:a16="http://schemas.microsoft.com/office/drawing/2014/main" id="{50F4BBD2-A2FF-F782-3D62-3CE370A0974B}"/>
              </a:ext>
            </a:extLst>
          </p:cNvPr>
          <p:cNvPicPr>
            <a:picLocks noChangeAspect="1"/>
          </p:cNvPicPr>
          <p:nvPr/>
        </p:nvPicPr>
        <p:blipFill rotWithShape="1">
          <a:blip r:embed="rId2"/>
          <a:srcRect l="12496" r="830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40826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1" name="Rectangle 5735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3" name="Rectangle 5735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55" name="Rectangle 5735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74" r="16474"/>
          <a:stretch/>
        </p:blipFill>
        <p:spPr bwMode="auto">
          <a:xfrm>
            <a:off x="4038599" y="10"/>
            <a:ext cx="8160026" cy="6875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Freeform: Shape 5735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2 Título"/>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Introducción de datos</a:t>
            </a:r>
          </a:p>
        </p:txBody>
      </p:sp>
    </p:spTree>
    <p:extLst>
      <p:ext uri="{BB962C8B-B14F-4D97-AF65-F5344CB8AC3E}">
        <p14:creationId xmlns:p14="http://schemas.microsoft.com/office/powerpoint/2010/main" val="45539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1371599" y="5510253"/>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Valores energéticos</a:t>
            </a:r>
          </a:p>
        </p:txBody>
      </p:sp>
      <p:sp>
        <p:nvSpPr>
          <p:cNvPr id="5" name="4 Rectángulo"/>
          <p:cNvSpPr/>
          <p:nvPr/>
        </p:nvSpPr>
        <p:spPr>
          <a:xfrm>
            <a:off x="1940256" y="3833199"/>
            <a:ext cx="8332826" cy="1119982"/>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a:t>Este valor se aproxima al valor calculado por la norma IRAM 11604</a:t>
            </a:r>
          </a:p>
        </p:txBody>
      </p:sp>
      <p:graphicFrame>
        <p:nvGraphicFramePr>
          <p:cNvPr id="4" name="3 Tabla"/>
          <p:cNvGraphicFramePr>
            <a:graphicFrameLocks noGrp="1"/>
          </p:cNvGraphicFramePr>
          <p:nvPr>
            <p:extLst>
              <p:ext uri="{D42A27DB-BD31-4B8C-83A1-F6EECF244321}">
                <p14:modId xmlns:p14="http://schemas.microsoft.com/office/powerpoint/2010/main" val="4068029731"/>
              </p:ext>
            </p:extLst>
          </p:nvPr>
        </p:nvGraphicFramePr>
        <p:xfrm>
          <a:off x="1940256" y="421400"/>
          <a:ext cx="8311487" cy="3177615"/>
        </p:xfrm>
        <a:graphic>
          <a:graphicData uri="http://schemas.openxmlformats.org/drawingml/2006/table">
            <a:tbl>
              <a:tblPr firstRow="1" firstCol="1" bandRow="1">
                <a:tableStyleId>{5C22544A-7EE6-4342-B048-85BDC9FD1C3A}</a:tableStyleId>
              </a:tblPr>
              <a:tblGrid>
                <a:gridCol w="6791401">
                  <a:extLst>
                    <a:ext uri="{9D8B030D-6E8A-4147-A177-3AD203B41FA5}">
                      <a16:colId xmlns:a16="http://schemas.microsoft.com/office/drawing/2014/main" val="20000"/>
                    </a:ext>
                  </a:extLst>
                </a:gridCol>
                <a:gridCol w="1520086">
                  <a:extLst>
                    <a:ext uri="{9D8B030D-6E8A-4147-A177-3AD203B41FA5}">
                      <a16:colId xmlns:a16="http://schemas.microsoft.com/office/drawing/2014/main" val="20001"/>
                    </a:ext>
                  </a:extLst>
                </a:gridCol>
              </a:tblGrid>
              <a:tr h="601927">
                <a:tc>
                  <a:txBody>
                    <a:bodyPr/>
                    <a:lstStyle/>
                    <a:p>
                      <a:pPr marL="144145" algn="just">
                        <a:spcAft>
                          <a:spcPts val="0"/>
                        </a:spcAft>
                      </a:pPr>
                      <a:r>
                        <a:rPr lang="es-ES" sz="1800">
                          <a:effectLst/>
                        </a:rPr>
                        <a:t>Demanda térmica anual obtenida por el simulador </a:t>
                      </a:r>
                    </a:p>
                    <a:p>
                      <a:pPr marL="144145" algn="just">
                        <a:spcAft>
                          <a:spcPts val="0"/>
                        </a:spcAft>
                      </a:pPr>
                      <a:r>
                        <a:rPr lang="es-ES" sz="1800">
                          <a:effectLst/>
                        </a:rPr>
                        <a:t> </a:t>
                      </a:r>
                      <a:endParaRPr lang="es-ES" sz="1800">
                        <a:effectLst/>
                        <a:latin typeface="Times New Roman"/>
                        <a:ea typeface="Batang"/>
                      </a:endParaRPr>
                    </a:p>
                  </a:txBody>
                  <a:tcPr marL="78740" marR="78740" marT="0" marB="0"/>
                </a:tc>
                <a:tc>
                  <a:txBody>
                    <a:bodyPr/>
                    <a:lstStyle/>
                    <a:p>
                      <a:pPr marL="144145" algn="ctr">
                        <a:spcAft>
                          <a:spcPts val="0"/>
                        </a:spcAft>
                      </a:pPr>
                      <a:r>
                        <a:rPr lang="es-ES" sz="1800">
                          <a:effectLst/>
                        </a:rPr>
                        <a:t>MJ</a:t>
                      </a:r>
                      <a:endParaRPr lang="es-ES" sz="1800">
                        <a:effectLst/>
                        <a:latin typeface="Times New Roman"/>
                        <a:ea typeface="Batang"/>
                      </a:endParaRPr>
                    </a:p>
                  </a:txBody>
                  <a:tcPr marL="78740" marR="78740" marT="0" marB="0"/>
                </a:tc>
                <a:extLst>
                  <a:ext uri="{0D108BD9-81ED-4DB2-BD59-A6C34878D82A}">
                    <a16:rowId xmlns:a16="http://schemas.microsoft.com/office/drawing/2014/main" val="10000"/>
                  </a:ext>
                </a:extLst>
              </a:tr>
              <a:tr h="321961">
                <a:tc>
                  <a:txBody>
                    <a:bodyPr/>
                    <a:lstStyle/>
                    <a:p>
                      <a:pPr marL="144145" algn="just">
                        <a:spcAft>
                          <a:spcPts val="0"/>
                        </a:spcAft>
                      </a:pPr>
                      <a:r>
                        <a:rPr lang="es-ES" sz="1800">
                          <a:effectLst/>
                        </a:rPr>
                        <a:t>Cocina-Comedor</a:t>
                      </a:r>
                      <a:endParaRPr lang="es-ES" sz="1800">
                        <a:effectLst/>
                        <a:latin typeface="Times New Roman"/>
                        <a:ea typeface="Batang"/>
                      </a:endParaRPr>
                    </a:p>
                  </a:txBody>
                  <a:tcPr marL="78740" marR="78740" marT="0" marB="0"/>
                </a:tc>
                <a:tc>
                  <a:txBody>
                    <a:bodyPr/>
                    <a:lstStyle/>
                    <a:p>
                      <a:pPr marL="144145" algn="ctr">
                        <a:spcAft>
                          <a:spcPts val="0"/>
                        </a:spcAft>
                      </a:pPr>
                      <a:r>
                        <a:rPr lang="es-ES" sz="1800">
                          <a:effectLst/>
                        </a:rPr>
                        <a:t>14183,42</a:t>
                      </a:r>
                      <a:endParaRPr lang="es-ES" sz="1800">
                        <a:effectLst/>
                        <a:latin typeface="Times New Roman"/>
                        <a:ea typeface="Batang"/>
                      </a:endParaRPr>
                    </a:p>
                  </a:txBody>
                  <a:tcPr marL="78740" marR="78740" marT="0" marB="0"/>
                </a:tc>
                <a:extLst>
                  <a:ext uri="{0D108BD9-81ED-4DB2-BD59-A6C34878D82A}">
                    <a16:rowId xmlns:a16="http://schemas.microsoft.com/office/drawing/2014/main" val="10001"/>
                  </a:ext>
                </a:extLst>
              </a:tr>
              <a:tr h="321961">
                <a:tc>
                  <a:txBody>
                    <a:bodyPr/>
                    <a:lstStyle/>
                    <a:p>
                      <a:pPr marL="144145" algn="just">
                        <a:spcAft>
                          <a:spcPts val="0"/>
                        </a:spcAft>
                      </a:pPr>
                      <a:r>
                        <a:rPr lang="es-ES" sz="1800">
                          <a:effectLst/>
                        </a:rPr>
                        <a:t>Habitación interior</a:t>
                      </a:r>
                      <a:endParaRPr lang="es-ES" sz="1800">
                        <a:effectLst/>
                        <a:latin typeface="Times New Roman"/>
                        <a:ea typeface="Batang"/>
                      </a:endParaRPr>
                    </a:p>
                  </a:txBody>
                  <a:tcPr marL="78740" marR="78740" marT="0" marB="0"/>
                </a:tc>
                <a:tc>
                  <a:txBody>
                    <a:bodyPr/>
                    <a:lstStyle/>
                    <a:p>
                      <a:pPr marL="144145" algn="ctr">
                        <a:spcAft>
                          <a:spcPts val="0"/>
                        </a:spcAft>
                      </a:pPr>
                      <a:r>
                        <a:rPr lang="es-ES" sz="1800">
                          <a:effectLst/>
                        </a:rPr>
                        <a:t>4005,83</a:t>
                      </a:r>
                      <a:endParaRPr lang="es-ES" sz="1800">
                        <a:effectLst/>
                        <a:latin typeface="Times New Roman"/>
                        <a:ea typeface="Batang"/>
                      </a:endParaRPr>
                    </a:p>
                  </a:txBody>
                  <a:tcPr marL="78740" marR="78740" marT="0" marB="0"/>
                </a:tc>
                <a:extLst>
                  <a:ext uri="{0D108BD9-81ED-4DB2-BD59-A6C34878D82A}">
                    <a16:rowId xmlns:a16="http://schemas.microsoft.com/office/drawing/2014/main" val="10002"/>
                  </a:ext>
                </a:extLst>
              </a:tr>
              <a:tr h="321961">
                <a:tc>
                  <a:txBody>
                    <a:bodyPr/>
                    <a:lstStyle/>
                    <a:p>
                      <a:pPr marL="144145" algn="just">
                        <a:spcAft>
                          <a:spcPts val="0"/>
                        </a:spcAft>
                      </a:pPr>
                      <a:r>
                        <a:rPr lang="es-ES" sz="1800">
                          <a:effectLst/>
                        </a:rPr>
                        <a:t>Habitación al este</a:t>
                      </a:r>
                      <a:endParaRPr lang="es-ES" sz="1800">
                        <a:effectLst/>
                        <a:latin typeface="Times New Roman"/>
                        <a:ea typeface="Batang"/>
                      </a:endParaRPr>
                    </a:p>
                  </a:txBody>
                  <a:tcPr marL="78740" marR="78740" marT="0" marB="0"/>
                </a:tc>
                <a:tc>
                  <a:txBody>
                    <a:bodyPr/>
                    <a:lstStyle/>
                    <a:p>
                      <a:pPr marL="144145" algn="ctr">
                        <a:spcAft>
                          <a:spcPts val="0"/>
                        </a:spcAft>
                      </a:pPr>
                      <a:r>
                        <a:rPr lang="es-ES" sz="1800">
                          <a:effectLst/>
                        </a:rPr>
                        <a:t>5667,46</a:t>
                      </a:r>
                      <a:endParaRPr lang="es-ES" sz="1800">
                        <a:effectLst/>
                        <a:latin typeface="Times New Roman"/>
                        <a:ea typeface="Batang"/>
                      </a:endParaRPr>
                    </a:p>
                  </a:txBody>
                  <a:tcPr marL="78740" marR="78740" marT="0" marB="0"/>
                </a:tc>
                <a:extLst>
                  <a:ext uri="{0D108BD9-81ED-4DB2-BD59-A6C34878D82A}">
                    <a16:rowId xmlns:a16="http://schemas.microsoft.com/office/drawing/2014/main" val="10003"/>
                  </a:ext>
                </a:extLst>
              </a:tr>
              <a:tr h="321961">
                <a:tc>
                  <a:txBody>
                    <a:bodyPr/>
                    <a:lstStyle/>
                    <a:p>
                      <a:pPr marL="144145" algn="just">
                        <a:spcAft>
                          <a:spcPts val="0"/>
                        </a:spcAft>
                      </a:pPr>
                      <a:r>
                        <a:rPr lang="es-ES" sz="1800">
                          <a:effectLst/>
                        </a:rPr>
                        <a:t>Baño</a:t>
                      </a:r>
                      <a:endParaRPr lang="es-ES" sz="1800">
                        <a:effectLst/>
                        <a:latin typeface="Times New Roman"/>
                        <a:ea typeface="Batang"/>
                      </a:endParaRPr>
                    </a:p>
                  </a:txBody>
                  <a:tcPr marL="78740" marR="78740" marT="0" marB="0"/>
                </a:tc>
                <a:tc>
                  <a:txBody>
                    <a:bodyPr/>
                    <a:lstStyle/>
                    <a:p>
                      <a:pPr marL="144145" algn="ctr">
                        <a:spcAft>
                          <a:spcPts val="0"/>
                        </a:spcAft>
                      </a:pPr>
                      <a:r>
                        <a:rPr lang="es-ES" sz="1800">
                          <a:effectLst/>
                        </a:rPr>
                        <a:t>2398,01</a:t>
                      </a:r>
                      <a:endParaRPr lang="es-ES" sz="1800">
                        <a:effectLst/>
                        <a:latin typeface="Times New Roman"/>
                        <a:ea typeface="Batang"/>
                      </a:endParaRPr>
                    </a:p>
                  </a:txBody>
                  <a:tcPr marL="78740" marR="78740" marT="0" marB="0"/>
                </a:tc>
                <a:extLst>
                  <a:ext uri="{0D108BD9-81ED-4DB2-BD59-A6C34878D82A}">
                    <a16:rowId xmlns:a16="http://schemas.microsoft.com/office/drawing/2014/main" val="10004"/>
                  </a:ext>
                </a:extLst>
              </a:tr>
              <a:tr h="321961">
                <a:tc>
                  <a:txBody>
                    <a:bodyPr/>
                    <a:lstStyle/>
                    <a:p>
                      <a:pPr marL="144145" algn="just">
                        <a:spcAft>
                          <a:spcPts val="0"/>
                        </a:spcAft>
                      </a:pPr>
                      <a:r>
                        <a:rPr lang="es-ES" sz="1800">
                          <a:effectLst/>
                        </a:rPr>
                        <a:t>Lavadero</a:t>
                      </a:r>
                      <a:endParaRPr lang="es-ES" sz="1800">
                        <a:effectLst/>
                        <a:latin typeface="Times New Roman"/>
                        <a:ea typeface="Batang"/>
                      </a:endParaRPr>
                    </a:p>
                  </a:txBody>
                  <a:tcPr marL="78740" marR="78740" marT="0" marB="0"/>
                </a:tc>
                <a:tc>
                  <a:txBody>
                    <a:bodyPr/>
                    <a:lstStyle/>
                    <a:p>
                      <a:pPr marL="144145" algn="ctr">
                        <a:spcAft>
                          <a:spcPts val="0"/>
                        </a:spcAft>
                      </a:pPr>
                      <a:r>
                        <a:rPr lang="es-ES" sz="1800">
                          <a:effectLst/>
                        </a:rPr>
                        <a:t>2809,46</a:t>
                      </a:r>
                      <a:endParaRPr lang="es-ES" sz="1800">
                        <a:effectLst/>
                        <a:latin typeface="Times New Roman"/>
                        <a:ea typeface="Batang"/>
                      </a:endParaRPr>
                    </a:p>
                  </a:txBody>
                  <a:tcPr marL="78740" marR="78740" marT="0" marB="0"/>
                </a:tc>
                <a:extLst>
                  <a:ext uri="{0D108BD9-81ED-4DB2-BD59-A6C34878D82A}">
                    <a16:rowId xmlns:a16="http://schemas.microsoft.com/office/drawing/2014/main" val="10005"/>
                  </a:ext>
                </a:extLst>
              </a:tr>
              <a:tr h="321961">
                <a:tc>
                  <a:txBody>
                    <a:bodyPr/>
                    <a:lstStyle/>
                    <a:p>
                      <a:pPr marL="144145" algn="just">
                        <a:spcAft>
                          <a:spcPts val="0"/>
                        </a:spcAft>
                      </a:pPr>
                      <a:r>
                        <a:rPr lang="es-ES" sz="1800">
                          <a:effectLst/>
                        </a:rPr>
                        <a:t>Total</a:t>
                      </a:r>
                      <a:endParaRPr lang="es-ES" sz="1800">
                        <a:effectLst/>
                        <a:latin typeface="Times New Roman"/>
                        <a:ea typeface="Batang"/>
                      </a:endParaRPr>
                    </a:p>
                  </a:txBody>
                  <a:tcPr marL="78740" marR="78740" marT="0" marB="0"/>
                </a:tc>
                <a:tc>
                  <a:txBody>
                    <a:bodyPr/>
                    <a:lstStyle/>
                    <a:p>
                      <a:pPr marL="144145" algn="ctr">
                        <a:spcAft>
                          <a:spcPts val="0"/>
                        </a:spcAft>
                      </a:pPr>
                      <a:r>
                        <a:rPr lang="es-ES" sz="1800" b="1">
                          <a:effectLst/>
                        </a:rPr>
                        <a:t>29064,18</a:t>
                      </a:r>
                      <a:endParaRPr lang="es-ES" sz="1800" b="1">
                        <a:effectLst/>
                        <a:latin typeface="Times New Roman"/>
                        <a:ea typeface="Batang"/>
                      </a:endParaRPr>
                    </a:p>
                  </a:txBody>
                  <a:tcPr marL="78740" marR="78740" marT="0" marB="0"/>
                </a:tc>
                <a:extLst>
                  <a:ext uri="{0D108BD9-81ED-4DB2-BD59-A6C34878D82A}">
                    <a16:rowId xmlns:a16="http://schemas.microsoft.com/office/drawing/2014/main" val="10006"/>
                  </a:ext>
                </a:extLst>
              </a:tr>
              <a:tr h="321961">
                <a:tc>
                  <a:txBody>
                    <a:bodyPr/>
                    <a:lstStyle/>
                    <a:p>
                      <a:pPr marL="144145" algn="just">
                        <a:spcAft>
                          <a:spcPts val="0"/>
                        </a:spcAft>
                      </a:pPr>
                      <a:r>
                        <a:rPr lang="es-ES" sz="1800">
                          <a:effectLst/>
                        </a:rPr>
                        <a:t> </a:t>
                      </a:r>
                      <a:endParaRPr lang="es-ES" sz="1800">
                        <a:effectLst/>
                        <a:latin typeface="Times New Roman"/>
                        <a:ea typeface="Batang"/>
                      </a:endParaRPr>
                    </a:p>
                  </a:txBody>
                  <a:tcPr marL="78740" marR="78740" marT="0" marB="0"/>
                </a:tc>
                <a:tc>
                  <a:txBody>
                    <a:bodyPr/>
                    <a:lstStyle/>
                    <a:p>
                      <a:pPr marL="144145" algn="ctr">
                        <a:spcAft>
                          <a:spcPts val="0"/>
                        </a:spcAft>
                      </a:pPr>
                      <a:r>
                        <a:rPr lang="es-ES" sz="1800">
                          <a:effectLst/>
                        </a:rPr>
                        <a:t> </a:t>
                      </a:r>
                      <a:endParaRPr lang="es-ES" sz="1800">
                        <a:effectLst/>
                        <a:latin typeface="Times New Roman"/>
                        <a:ea typeface="Batang"/>
                      </a:endParaRPr>
                    </a:p>
                  </a:txBody>
                  <a:tcPr marL="78740" marR="78740" marT="0" marB="0"/>
                </a:tc>
                <a:extLst>
                  <a:ext uri="{0D108BD9-81ED-4DB2-BD59-A6C34878D82A}">
                    <a16:rowId xmlns:a16="http://schemas.microsoft.com/office/drawing/2014/main" val="10007"/>
                  </a:ext>
                </a:extLst>
              </a:tr>
              <a:tr h="321961">
                <a:tc>
                  <a:txBody>
                    <a:bodyPr/>
                    <a:lstStyle/>
                    <a:p>
                      <a:pPr marL="144145" algn="just">
                        <a:spcAft>
                          <a:spcPts val="0"/>
                        </a:spcAft>
                      </a:pPr>
                      <a:r>
                        <a:rPr lang="es-ES" sz="1800">
                          <a:effectLst/>
                        </a:rPr>
                        <a:t>Invernáculo</a:t>
                      </a:r>
                      <a:endParaRPr lang="es-ES" sz="1800">
                        <a:effectLst/>
                        <a:latin typeface="Times New Roman"/>
                        <a:ea typeface="Batang"/>
                      </a:endParaRPr>
                    </a:p>
                  </a:txBody>
                  <a:tcPr marL="78740" marR="78740" marT="0" marB="0"/>
                </a:tc>
                <a:tc>
                  <a:txBody>
                    <a:bodyPr/>
                    <a:lstStyle/>
                    <a:p>
                      <a:pPr marL="144145" algn="ctr">
                        <a:spcAft>
                          <a:spcPts val="0"/>
                        </a:spcAft>
                      </a:pPr>
                      <a:r>
                        <a:rPr lang="es-ES" sz="1800">
                          <a:effectLst/>
                        </a:rPr>
                        <a:t>12763,39</a:t>
                      </a:r>
                      <a:endParaRPr lang="es-ES" sz="1800">
                        <a:effectLst/>
                        <a:latin typeface="Times New Roman"/>
                        <a:ea typeface="Batang"/>
                      </a:endParaRPr>
                    </a:p>
                  </a:txBody>
                  <a:tcPr marL="78740" marR="7874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31149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699713" y="248038"/>
            <a:ext cx="7063721" cy="1159200"/>
          </a:xfrm>
        </p:spPr>
        <p:txBody>
          <a:bodyPr vert="horz" lIns="91440" tIns="45720" rIns="91440" bIns="45720" rtlCol="0" anchor="ctr">
            <a:normAutofit/>
          </a:bodyPr>
          <a:lstStyle/>
          <a:p>
            <a:r>
              <a:rPr lang="es-AR" sz="3700" kern="1200" dirty="0">
                <a:solidFill>
                  <a:srgbClr val="FFFFFF"/>
                </a:solidFill>
                <a:latin typeface="+mj-lt"/>
                <a:ea typeface="+mj-ea"/>
                <a:cs typeface="+mj-cs"/>
              </a:rPr>
              <a:t>Componentes y transmitancias de la casa mejorada</a:t>
            </a:r>
          </a:p>
        </p:txBody>
      </p:sp>
      <p:graphicFrame>
        <p:nvGraphicFramePr>
          <p:cNvPr id="4" name="3 Tabla"/>
          <p:cNvGraphicFramePr>
            <a:graphicFrameLocks noGrp="1"/>
          </p:cNvGraphicFramePr>
          <p:nvPr>
            <p:extLst>
              <p:ext uri="{D42A27DB-BD31-4B8C-83A1-F6EECF244321}">
                <p14:modId xmlns:p14="http://schemas.microsoft.com/office/powerpoint/2010/main" val="1181061251"/>
              </p:ext>
            </p:extLst>
          </p:nvPr>
        </p:nvGraphicFramePr>
        <p:xfrm>
          <a:off x="1091884" y="1966293"/>
          <a:ext cx="10008233" cy="4452162"/>
        </p:xfrm>
        <a:graphic>
          <a:graphicData uri="http://schemas.openxmlformats.org/drawingml/2006/table">
            <a:tbl>
              <a:tblPr firstRow="1" firstCol="1" bandRow="1">
                <a:tableStyleId>{5C22544A-7EE6-4342-B048-85BDC9FD1C3A}</a:tableStyleId>
              </a:tblPr>
              <a:tblGrid>
                <a:gridCol w="1727421">
                  <a:extLst>
                    <a:ext uri="{9D8B030D-6E8A-4147-A177-3AD203B41FA5}">
                      <a16:colId xmlns:a16="http://schemas.microsoft.com/office/drawing/2014/main" val="20000"/>
                    </a:ext>
                  </a:extLst>
                </a:gridCol>
                <a:gridCol w="5895726">
                  <a:extLst>
                    <a:ext uri="{9D8B030D-6E8A-4147-A177-3AD203B41FA5}">
                      <a16:colId xmlns:a16="http://schemas.microsoft.com/office/drawing/2014/main" val="20001"/>
                    </a:ext>
                  </a:extLst>
                </a:gridCol>
                <a:gridCol w="2385086">
                  <a:extLst>
                    <a:ext uri="{9D8B030D-6E8A-4147-A177-3AD203B41FA5}">
                      <a16:colId xmlns:a16="http://schemas.microsoft.com/office/drawing/2014/main" val="20002"/>
                    </a:ext>
                  </a:extLst>
                </a:gridCol>
              </a:tblGrid>
              <a:tr h="607756">
                <a:tc>
                  <a:txBody>
                    <a:bodyPr/>
                    <a:lstStyle/>
                    <a:p>
                      <a:pPr marL="144145" algn="l">
                        <a:spcAft>
                          <a:spcPts val="0"/>
                        </a:spcAft>
                      </a:pPr>
                      <a:r>
                        <a:rPr lang="es-ES" sz="1900">
                          <a:effectLst/>
                        </a:rPr>
                        <a:t>Componente</a:t>
                      </a:r>
                      <a:endParaRPr lang="es-ES" sz="1900">
                        <a:effectLst/>
                        <a:latin typeface="Times New Roman"/>
                        <a:ea typeface="Batang"/>
                      </a:endParaRPr>
                    </a:p>
                  </a:txBody>
                  <a:tcPr marL="79503" marR="79503" marT="0" marB="0"/>
                </a:tc>
                <a:tc>
                  <a:txBody>
                    <a:bodyPr/>
                    <a:lstStyle/>
                    <a:p>
                      <a:pPr marL="144145" algn="l">
                        <a:spcAft>
                          <a:spcPts val="0"/>
                        </a:spcAft>
                      </a:pPr>
                      <a:r>
                        <a:rPr lang="es-ES" sz="1900">
                          <a:effectLst/>
                        </a:rPr>
                        <a:t>Descripción</a:t>
                      </a:r>
                      <a:endParaRPr lang="es-ES" sz="1900">
                        <a:effectLst/>
                        <a:latin typeface="Times New Roman"/>
                        <a:ea typeface="Batang"/>
                      </a:endParaRPr>
                    </a:p>
                  </a:txBody>
                  <a:tcPr marL="79503" marR="79503" marT="0" marB="0"/>
                </a:tc>
                <a:tc>
                  <a:txBody>
                    <a:bodyPr/>
                    <a:lstStyle/>
                    <a:p>
                      <a:pPr marL="45720" algn="l">
                        <a:spcAft>
                          <a:spcPts val="0"/>
                        </a:spcAft>
                      </a:pPr>
                      <a:r>
                        <a:rPr lang="es-ES" sz="1900">
                          <a:effectLst/>
                        </a:rPr>
                        <a:t>Transmitancia “K” [W/m</a:t>
                      </a:r>
                      <a:r>
                        <a:rPr lang="es-ES" sz="1900" baseline="30000">
                          <a:effectLst/>
                        </a:rPr>
                        <a:t>2</a:t>
                      </a:r>
                      <a:r>
                        <a:rPr lang="es-ES" sz="1900">
                          <a:effectLst/>
                        </a:rPr>
                        <a:t>K]</a:t>
                      </a:r>
                      <a:endParaRPr lang="es-ES" sz="1900">
                        <a:effectLst/>
                        <a:latin typeface="Times New Roman"/>
                        <a:ea typeface="Batang"/>
                      </a:endParaRPr>
                    </a:p>
                  </a:txBody>
                  <a:tcPr marL="79503" marR="79503" marT="0" marB="0"/>
                </a:tc>
                <a:extLst>
                  <a:ext uri="{0D108BD9-81ED-4DB2-BD59-A6C34878D82A}">
                    <a16:rowId xmlns:a16="http://schemas.microsoft.com/office/drawing/2014/main" val="10000"/>
                  </a:ext>
                </a:extLst>
              </a:tr>
              <a:tr h="1455786">
                <a:tc>
                  <a:txBody>
                    <a:bodyPr/>
                    <a:lstStyle/>
                    <a:p>
                      <a:pPr marL="144145" algn="l">
                        <a:spcAft>
                          <a:spcPts val="0"/>
                        </a:spcAft>
                      </a:pPr>
                      <a:r>
                        <a:rPr lang="es-ES" sz="1900">
                          <a:effectLst/>
                        </a:rPr>
                        <a:t>Pared</a:t>
                      </a:r>
                      <a:endParaRPr lang="es-ES" sz="1900">
                        <a:effectLst/>
                        <a:latin typeface="Times New Roman"/>
                        <a:ea typeface="Batang"/>
                      </a:endParaRPr>
                    </a:p>
                  </a:txBody>
                  <a:tcPr marL="79503" marR="79503" marT="0" marB="0" anchor="ctr"/>
                </a:tc>
                <a:tc>
                  <a:txBody>
                    <a:bodyPr/>
                    <a:lstStyle/>
                    <a:p>
                      <a:pPr marL="48895" algn="l">
                        <a:spcAft>
                          <a:spcPts val="0"/>
                        </a:spcAft>
                      </a:pPr>
                      <a:r>
                        <a:rPr lang="es-ES" sz="1900">
                          <a:effectLst/>
                        </a:rPr>
                        <a:t>Revestimiento exterior de madera de Álamo de espesor 3cm, cámara de aire, Aislación hidrófuga, poliuretano de 7,5cm, barrera de vapor, revestimiento interior de madera álamo de 3cm.</a:t>
                      </a:r>
                    </a:p>
                    <a:p>
                      <a:pPr marL="48895" algn="l">
                        <a:spcAft>
                          <a:spcPts val="0"/>
                        </a:spcAft>
                      </a:pPr>
                      <a:r>
                        <a:rPr lang="es-ES" sz="1900">
                          <a:effectLst/>
                        </a:rPr>
                        <a:t> </a:t>
                      </a:r>
                      <a:endParaRPr lang="es-ES" sz="1900">
                        <a:effectLst/>
                        <a:latin typeface="Times New Roman"/>
                        <a:ea typeface="Batang"/>
                      </a:endParaRPr>
                    </a:p>
                  </a:txBody>
                  <a:tcPr marL="79503" marR="79503" marT="0" marB="0"/>
                </a:tc>
                <a:tc>
                  <a:txBody>
                    <a:bodyPr/>
                    <a:lstStyle/>
                    <a:p>
                      <a:pPr marL="45720" algn="ctr">
                        <a:spcAft>
                          <a:spcPts val="0"/>
                        </a:spcAft>
                      </a:pPr>
                      <a:r>
                        <a:rPr lang="es-ES" sz="1900">
                          <a:effectLst/>
                        </a:rPr>
                        <a:t>0,238</a:t>
                      </a:r>
                    </a:p>
                    <a:p>
                      <a:pPr marL="144145" algn="ctr">
                        <a:spcAft>
                          <a:spcPts val="0"/>
                        </a:spcAft>
                      </a:pPr>
                      <a:r>
                        <a:rPr lang="es-ES" sz="1900">
                          <a:effectLst/>
                        </a:rPr>
                        <a:t> </a:t>
                      </a:r>
                      <a:endParaRPr lang="es-ES" sz="1900">
                        <a:effectLst/>
                        <a:latin typeface="Times New Roman"/>
                        <a:ea typeface="Batang"/>
                      </a:endParaRPr>
                    </a:p>
                  </a:txBody>
                  <a:tcPr marL="79503" marR="79503" marT="0" marB="0" anchor="ctr"/>
                </a:tc>
                <a:extLst>
                  <a:ext uri="{0D108BD9-81ED-4DB2-BD59-A6C34878D82A}">
                    <a16:rowId xmlns:a16="http://schemas.microsoft.com/office/drawing/2014/main" val="10001"/>
                  </a:ext>
                </a:extLst>
              </a:tr>
              <a:tr h="1173109">
                <a:tc>
                  <a:txBody>
                    <a:bodyPr/>
                    <a:lstStyle/>
                    <a:p>
                      <a:pPr marL="144145" algn="l">
                        <a:spcAft>
                          <a:spcPts val="0"/>
                        </a:spcAft>
                      </a:pPr>
                      <a:r>
                        <a:rPr lang="es-ES" sz="1900">
                          <a:effectLst/>
                        </a:rPr>
                        <a:t>Techo</a:t>
                      </a:r>
                      <a:endParaRPr lang="es-ES" sz="1900">
                        <a:effectLst/>
                        <a:latin typeface="Times New Roman"/>
                        <a:ea typeface="Batang"/>
                      </a:endParaRPr>
                    </a:p>
                  </a:txBody>
                  <a:tcPr marL="79503" marR="79503" marT="0" marB="0" anchor="ctr"/>
                </a:tc>
                <a:tc>
                  <a:txBody>
                    <a:bodyPr/>
                    <a:lstStyle/>
                    <a:p>
                      <a:pPr marL="48895" algn="just">
                        <a:spcAft>
                          <a:spcPts val="0"/>
                        </a:spcAft>
                      </a:pPr>
                      <a:r>
                        <a:rPr lang="es-ES" sz="1900">
                          <a:effectLst/>
                        </a:rPr>
                        <a:t>Cubierta de chapa metálica, cámara de aire &gt;de 50mm; aislación hidrófuga, poliuretano de 15cm; barrera de vapor de 1,5cm; revestimiento interior de madera de álamo de 3cm. </a:t>
                      </a:r>
                      <a:endParaRPr lang="es-ES" sz="1900">
                        <a:effectLst/>
                        <a:latin typeface="Times New Roman"/>
                        <a:ea typeface="Batang"/>
                      </a:endParaRPr>
                    </a:p>
                  </a:txBody>
                  <a:tcPr marL="79503" marR="79503" marT="0" marB="0"/>
                </a:tc>
                <a:tc>
                  <a:txBody>
                    <a:bodyPr/>
                    <a:lstStyle/>
                    <a:p>
                      <a:pPr marL="144145" algn="ctr">
                        <a:spcAft>
                          <a:spcPts val="0"/>
                        </a:spcAft>
                      </a:pPr>
                      <a:r>
                        <a:rPr lang="es-ES" sz="1900">
                          <a:effectLst/>
                        </a:rPr>
                        <a:t>0,102</a:t>
                      </a:r>
                      <a:endParaRPr lang="es-ES" sz="1900">
                        <a:effectLst/>
                        <a:latin typeface="Times New Roman"/>
                        <a:ea typeface="Batang"/>
                      </a:endParaRPr>
                    </a:p>
                  </a:txBody>
                  <a:tcPr marL="79503" marR="79503" marT="0" marB="0" anchor="ctr"/>
                </a:tc>
                <a:extLst>
                  <a:ext uri="{0D108BD9-81ED-4DB2-BD59-A6C34878D82A}">
                    <a16:rowId xmlns:a16="http://schemas.microsoft.com/office/drawing/2014/main" val="10002"/>
                  </a:ext>
                </a:extLst>
              </a:tr>
              <a:tr h="325079">
                <a:tc>
                  <a:txBody>
                    <a:bodyPr/>
                    <a:lstStyle/>
                    <a:p>
                      <a:pPr marL="144145" algn="l">
                        <a:spcAft>
                          <a:spcPts val="0"/>
                        </a:spcAft>
                      </a:pPr>
                      <a:r>
                        <a:rPr lang="es-ES" sz="1900">
                          <a:effectLst/>
                        </a:rPr>
                        <a:t>Ventanas</a:t>
                      </a:r>
                      <a:endParaRPr lang="es-ES" sz="1900">
                        <a:effectLst/>
                        <a:latin typeface="Times New Roman"/>
                        <a:ea typeface="Batang"/>
                      </a:endParaRPr>
                    </a:p>
                  </a:txBody>
                  <a:tcPr marL="79503" marR="79503" marT="0" marB="0" anchor="ctr"/>
                </a:tc>
                <a:tc>
                  <a:txBody>
                    <a:bodyPr/>
                    <a:lstStyle/>
                    <a:p>
                      <a:pPr marL="48895" algn="l">
                        <a:spcAft>
                          <a:spcPts val="0"/>
                        </a:spcAft>
                      </a:pPr>
                      <a:r>
                        <a:rPr lang="es-ES" sz="1900">
                          <a:effectLst/>
                        </a:rPr>
                        <a:t>Con vidrio doble (</a:t>
                      </a:r>
                      <a:r>
                        <a:rPr lang="es-ES" sz="1900" err="1">
                          <a:effectLst/>
                        </a:rPr>
                        <a:t>Dbl</a:t>
                      </a:r>
                      <a:r>
                        <a:rPr lang="es-ES" sz="1900">
                          <a:effectLst/>
                        </a:rPr>
                        <a:t> Clear </a:t>
                      </a:r>
                      <a:r>
                        <a:rPr lang="es-ES" sz="1900" err="1">
                          <a:effectLst/>
                        </a:rPr>
                        <a:t>Low</a:t>
                      </a:r>
                      <a:r>
                        <a:rPr lang="es-ES" sz="1900">
                          <a:effectLst/>
                        </a:rPr>
                        <a:t> </a:t>
                      </a:r>
                      <a:r>
                        <a:rPr lang="es-ES" sz="1900" err="1">
                          <a:effectLst/>
                        </a:rPr>
                        <a:t>Iron</a:t>
                      </a:r>
                      <a:r>
                        <a:rPr lang="es-ES" sz="1900">
                          <a:effectLst/>
                        </a:rPr>
                        <a:t> 3mm/6mm Air)</a:t>
                      </a:r>
                      <a:endParaRPr lang="es-ES" sz="1900">
                        <a:effectLst/>
                        <a:latin typeface="Times New Roman"/>
                        <a:ea typeface="Batang"/>
                      </a:endParaRPr>
                    </a:p>
                  </a:txBody>
                  <a:tcPr marL="79503" marR="79503" marT="0" marB="0"/>
                </a:tc>
                <a:tc>
                  <a:txBody>
                    <a:bodyPr/>
                    <a:lstStyle/>
                    <a:p>
                      <a:pPr marL="144145" algn="ctr">
                        <a:spcAft>
                          <a:spcPts val="0"/>
                        </a:spcAft>
                      </a:pPr>
                      <a:r>
                        <a:rPr lang="es-ES" sz="1900">
                          <a:effectLst/>
                        </a:rPr>
                        <a:t>2,952</a:t>
                      </a:r>
                      <a:endParaRPr lang="es-ES" sz="1900">
                        <a:effectLst/>
                        <a:latin typeface="Times New Roman"/>
                        <a:ea typeface="Batang"/>
                      </a:endParaRPr>
                    </a:p>
                  </a:txBody>
                  <a:tcPr marL="79503" marR="79503" marT="0" marB="0" anchor="ctr"/>
                </a:tc>
                <a:extLst>
                  <a:ext uri="{0D108BD9-81ED-4DB2-BD59-A6C34878D82A}">
                    <a16:rowId xmlns:a16="http://schemas.microsoft.com/office/drawing/2014/main" val="10003"/>
                  </a:ext>
                </a:extLst>
              </a:tr>
              <a:tr h="890432">
                <a:tc>
                  <a:txBody>
                    <a:bodyPr/>
                    <a:lstStyle/>
                    <a:p>
                      <a:pPr marL="144145" algn="l">
                        <a:spcAft>
                          <a:spcPts val="0"/>
                        </a:spcAft>
                      </a:pPr>
                      <a:r>
                        <a:rPr lang="es-ES" sz="1900">
                          <a:effectLst/>
                        </a:rPr>
                        <a:t>Piso</a:t>
                      </a:r>
                      <a:endParaRPr lang="es-ES" sz="1900">
                        <a:effectLst/>
                        <a:latin typeface="Times New Roman"/>
                        <a:ea typeface="Batang"/>
                      </a:endParaRPr>
                    </a:p>
                  </a:txBody>
                  <a:tcPr marL="79503" marR="79503" marT="0" marB="0" anchor="ctr"/>
                </a:tc>
                <a:tc>
                  <a:txBody>
                    <a:bodyPr/>
                    <a:lstStyle/>
                    <a:p>
                      <a:pPr marL="48895" algn="l">
                        <a:spcAft>
                          <a:spcPts val="0"/>
                        </a:spcAft>
                      </a:pPr>
                      <a:r>
                        <a:rPr lang="es-ES" sz="1900">
                          <a:effectLst/>
                        </a:rPr>
                        <a:t>Revestimiento exterior de madera de Álamo de espesor 3cm, Aislación hidrófuga, poliuretano  5cm, revestimiento interior de madera de álamo de 3cm.</a:t>
                      </a:r>
                      <a:endParaRPr lang="es-ES" sz="1900">
                        <a:effectLst/>
                        <a:latin typeface="Times New Roman"/>
                        <a:ea typeface="Batang"/>
                      </a:endParaRPr>
                    </a:p>
                  </a:txBody>
                  <a:tcPr marL="79503" marR="79503" marT="0" marB="0"/>
                </a:tc>
                <a:tc>
                  <a:txBody>
                    <a:bodyPr/>
                    <a:lstStyle/>
                    <a:p>
                      <a:pPr marL="144145" algn="ctr">
                        <a:spcAft>
                          <a:spcPts val="0"/>
                        </a:spcAft>
                      </a:pPr>
                      <a:r>
                        <a:rPr lang="es-ES" sz="1900">
                          <a:effectLst/>
                        </a:rPr>
                        <a:t>0,244</a:t>
                      </a:r>
                      <a:endParaRPr lang="es-ES" sz="1900">
                        <a:effectLst/>
                        <a:latin typeface="Times New Roman"/>
                        <a:ea typeface="Batang"/>
                      </a:endParaRPr>
                    </a:p>
                  </a:txBody>
                  <a:tcPr marL="79503" marR="79503"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60205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2 Título"/>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latin typeface="+mj-lt"/>
                <a:ea typeface="+mj-ea"/>
                <a:cs typeface="+mj-cs"/>
              </a:rPr>
              <a:t>Valores energéticos  luego de aplicar las estrategias de mejora</a:t>
            </a:r>
          </a:p>
        </p:txBody>
      </p:sp>
      <p:graphicFrame>
        <p:nvGraphicFramePr>
          <p:cNvPr id="4" name="3 Tabla"/>
          <p:cNvGraphicFramePr>
            <a:graphicFrameLocks noGrp="1"/>
          </p:cNvGraphicFramePr>
          <p:nvPr>
            <p:extLst>
              <p:ext uri="{D42A27DB-BD31-4B8C-83A1-F6EECF244321}">
                <p14:modId xmlns:p14="http://schemas.microsoft.com/office/powerpoint/2010/main" val="435717266"/>
              </p:ext>
            </p:extLst>
          </p:nvPr>
        </p:nvGraphicFramePr>
        <p:xfrm>
          <a:off x="4502428" y="1376694"/>
          <a:ext cx="7225749" cy="4104614"/>
        </p:xfrm>
        <a:graphic>
          <a:graphicData uri="http://schemas.openxmlformats.org/drawingml/2006/table">
            <a:tbl>
              <a:tblPr firstRow="1" firstCol="1" bandRow="1">
                <a:tableStyleId>{5C22544A-7EE6-4342-B048-85BDC9FD1C3A}</a:tableStyleId>
              </a:tblPr>
              <a:tblGrid>
                <a:gridCol w="2935698">
                  <a:extLst>
                    <a:ext uri="{9D8B030D-6E8A-4147-A177-3AD203B41FA5}">
                      <a16:colId xmlns:a16="http://schemas.microsoft.com/office/drawing/2014/main" val="20000"/>
                    </a:ext>
                  </a:extLst>
                </a:gridCol>
                <a:gridCol w="1572138">
                  <a:extLst>
                    <a:ext uri="{9D8B030D-6E8A-4147-A177-3AD203B41FA5}">
                      <a16:colId xmlns:a16="http://schemas.microsoft.com/office/drawing/2014/main" val="20001"/>
                    </a:ext>
                  </a:extLst>
                </a:gridCol>
                <a:gridCol w="1572138">
                  <a:extLst>
                    <a:ext uri="{9D8B030D-6E8A-4147-A177-3AD203B41FA5}">
                      <a16:colId xmlns:a16="http://schemas.microsoft.com/office/drawing/2014/main" val="20002"/>
                    </a:ext>
                  </a:extLst>
                </a:gridCol>
                <a:gridCol w="1145775">
                  <a:extLst>
                    <a:ext uri="{9D8B030D-6E8A-4147-A177-3AD203B41FA5}">
                      <a16:colId xmlns:a16="http://schemas.microsoft.com/office/drawing/2014/main" val="20003"/>
                    </a:ext>
                  </a:extLst>
                </a:gridCol>
              </a:tblGrid>
              <a:tr h="1275966">
                <a:tc>
                  <a:txBody>
                    <a:bodyPr/>
                    <a:lstStyle/>
                    <a:p>
                      <a:pPr marL="144145" algn="just">
                        <a:spcAft>
                          <a:spcPts val="0"/>
                        </a:spcAft>
                      </a:pPr>
                      <a:r>
                        <a:rPr lang="es-ES" sz="2000">
                          <a:effectLst/>
                        </a:rPr>
                        <a:t>Demanda térmica anual obtenida por el simulador </a:t>
                      </a:r>
                    </a:p>
                    <a:p>
                      <a:pPr marL="144145" algn="just">
                        <a:spcAft>
                          <a:spcPts val="0"/>
                        </a:spcAft>
                      </a:pPr>
                      <a:r>
                        <a:rPr lang="es-ES" sz="2000">
                          <a:effectLst/>
                        </a:rPr>
                        <a:t> </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MJ</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Base </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a:t>
                      </a:r>
                      <a:endParaRPr lang="es-ES" sz="2000">
                        <a:effectLst/>
                        <a:latin typeface="Times New Roman"/>
                        <a:ea typeface="Batang"/>
                      </a:endParaRPr>
                    </a:p>
                  </a:txBody>
                  <a:tcPr marL="86474" marR="86474" marT="0" marB="0"/>
                </a:tc>
                <a:extLst>
                  <a:ext uri="{0D108BD9-81ED-4DB2-BD59-A6C34878D82A}">
                    <a16:rowId xmlns:a16="http://schemas.microsoft.com/office/drawing/2014/main" val="10000"/>
                  </a:ext>
                </a:extLst>
              </a:tr>
              <a:tr h="353581">
                <a:tc>
                  <a:txBody>
                    <a:bodyPr/>
                    <a:lstStyle/>
                    <a:p>
                      <a:pPr marL="144145" algn="just">
                        <a:spcAft>
                          <a:spcPts val="0"/>
                        </a:spcAft>
                      </a:pPr>
                      <a:r>
                        <a:rPr lang="es-ES" sz="2000">
                          <a:effectLst/>
                        </a:rPr>
                        <a:t>Cocina-Comedor</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12979,66</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14183,42</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8,5</a:t>
                      </a:r>
                      <a:endParaRPr lang="es-ES" sz="2000">
                        <a:effectLst/>
                        <a:latin typeface="Times New Roman"/>
                        <a:ea typeface="Batang"/>
                      </a:endParaRPr>
                    </a:p>
                  </a:txBody>
                  <a:tcPr marL="86474" marR="86474" marT="0" marB="0"/>
                </a:tc>
                <a:extLst>
                  <a:ext uri="{0D108BD9-81ED-4DB2-BD59-A6C34878D82A}">
                    <a16:rowId xmlns:a16="http://schemas.microsoft.com/office/drawing/2014/main" val="10001"/>
                  </a:ext>
                </a:extLst>
              </a:tr>
              <a:tr h="353581">
                <a:tc>
                  <a:txBody>
                    <a:bodyPr/>
                    <a:lstStyle/>
                    <a:p>
                      <a:pPr marL="144145" algn="just">
                        <a:spcAft>
                          <a:spcPts val="0"/>
                        </a:spcAft>
                      </a:pPr>
                      <a:r>
                        <a:rPr lang="es-ES" sz="2000">
                          <a:effectLst/>
                        </a:rPr>
                        <a:t>Habitación interior</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2803,13</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4005,83</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30,00</a:t>
                      </a:r>
                      <a:endParaRPr lang="es-ES" sz="2000">
                        <a:effectLst/>
                        <a:latin typeface="Times New Roman"/>
                        <a:ea typeface="Batang"/>
                      </a:endParaRPr>
                    </a:p>
                  </a:txBody>
                  <a:tcPr marL="86474" marR="86474" marT="0" marB="0"/>
                </a:tc>
                <a:extLst>
                  <a:ext uri="{0D108BD9-81ED-4DB2-BD59-A6C34878D82A}">
                    <a16:rowId xmlns:a16="http://schemas.microsoft.com/office/drawing/2014/main" val="10002"/>
                  </a:ext>
                </a:extLst>
              </a:tr>
              <a:tr h="353581">
                <a:tc>
                  <a:txBody>
                    <a:bodyPr/>
                    <a:lstStyle/>
                    <a:p>
                      <a:pPr marL="144145" algn="just">
                        <a:spcAft>
                          <a:spcPts val="0"/>
                        </a:spcAft>
                      </a:pPr>
                      <a:r>
                        <a:rPr lang="es-ES" sz="2000">
                          <a:effectLst/>
                        </a:rPr>
                        <a:t>Habitación al este</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4029,04</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5667,46</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28,9</a:t>
                      </a:r>
                      <a:endParaRPr lang="es-ES" sz="2000">
                        <a:effectLst/>
                        <a:latin typeface="Times New Roman"/>
                        <a:ea typeface="Batang"/>
                      </a:endParaRPr>
                    </a:p>
                  </a:txBody>
                  <a:tcPr marL="86474" marR="86474" marT="0" marB="0"/>
                </a:tc>
                <a:extLst>
                  <a:ext uri="{0D108BD9-81ED-4DB2-BD59-A6C34878D82A}">
                    <a16:rowId xmlns:a16="http://schemas.microsoft.com/office/drawing/2014/main" val="10003"/>
                  </a:ext>
                </a:extLst>
              </a:tr>
              <a:tr h="353581">
                <a:tc>
                  <a:txBody>
                    <a:bodyPr/>
                    <a:lstStyle/>
                    <a:p>
                      <a:pPr marL="144145" algn="just">
                        <a:spcAft>
                          <a:spcPts val="0"/>
                        </a:spcAft>
                      </a:pPr>
                      <a:r>
                        <a:rPr lang="es-ES" sz="2000">
                          <a:effectLst/>
                        </a:rPr>
                        <a:t>Baño</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1872,62</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2398,01</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21,9</a:t>
                      </a:r>
                      <a:endParaRPr lang="es-ES" sz="2000">
                        <a:effectLst/>
                        <a:latin typeface="Times New Roman"/>
                        <a:ea typeface="Batang"/>
                      </a:endParaRPr>
                    </a:p>
                  </a:txBody>
                  <a:tcPr marL="86474" marR="86474" marT="0" marB="0"/>
                </a:tc>
                <a:extLst>
                  <a:ext uri="{0D108BD9-81ED-4DB2-BD59-A6C34878D82A}">
                    <a16:rowId xmlns:a16="http://schemas.microsoft.com/office/drawing/2014/main" val="10004"/>
                  </a:ext>
                </a:extLst>
              </a:tr>
              <a:tr h="353581">
                <a:tc>
                  <a:txBody>
                    <a:bodyPr/>
                    <a:lstStyle/>
                    <a:p>
                      <a:pPr marL="144145" algn="just">
                        <a:spcAft>
                          <a:spcPts val="0"/>
                        </a:spcAft>
                      </a:pPr>
                      <a:r>
                        <a:rPr lang="es-ES" sz="2000">
                          <a:effectLst/>
                        </a:rPr>
                        <a:t>Lavadero</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2248,20</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2809,46</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20</a:t>
                      </a:r>
                      <a:endParaRPr lang="es-ES" sz="2000">
                        <a:effectLst/>
                        <a:latin typeface="Times New Roman"/>
                        <a:ea typeface="Batang"/>
                      </a:endParaRPr>
                    </a:p>
                  </a:txBody>
                  <a:tcPr marL="86474" marR="86474" marT="0" marB="0"/>
                </a:tc>
                <a:extLst>
                  <a:ext uri="{0D108BD9-81ED-4DB2-BD59-A6C34878D82A}">
                    <a16:rowId xmlns:a16="http://schemas.microsoft.com/office/drawing/2014/main" val="10005"/>
                  </a:ext>
                </a:extLst>
              </a:tr>
              <a:tr h="353581">
                <a:tc>
                  <a:txBody>
                    <a:bodyPr/>
                    <a:lstStyle/>
                    <a:p>
                      <a:pPr marL="144145" algn="just">
                        <a:spcAft>
                          <a:spcPts val="0"/>
                        </a:spcAft>
                      </a:pPr>
                      <a:r>
                        <a:rPr lang="es-ES" sz="2000">
                          <a:effectLst/>
                        </a:rPr>
                        <a:t>Total</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23932,65</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29064,18</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17,7</a:t>
                      </a:r>
                      <a:endParaRPr lang="es-ES" sz="2000">
                        <a:effectLst/>
                        <a:latin typeface="Times New Roman"/>
                        <a:ea typeface="Batang"/>
                      </a:endParaRPr>
                    </a:p>
                  </a:txBody>
                  <a:tcPr marL="86474" marR="86474" marT="0" marB="0"/>
                </a:tc>
                <a:extLst>
                  <a:ext uri="{0D108BD9-81ED-4DB2-BD59-A6C34878D82A}">
                    <a16:rowId xmlns:a16="http://schemas.microsoft.com/office/drawing/2014/main" val="10006"/>
                  </a:ext>
                </a:extLst>
              </a:tr>
              <a:tr h="353581">
                <a:tc>
                  <a:txBody>
                    <a:bodyPr/>
                    <a:lstStyle/>
                    <a:p>
                      <a:pPr marL="144145" algn="just">
                        <a:spcAft>
                          <a:spcPts val="0"/>
                        </a:spcAft>
                      </a:pPr>
                      <a:r>
                        <a:rPr lang="es-ES" sz="2000">
                          <a:effectLst/>
                        </a:rPr>
                        <a:t> </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 </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 </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 </a:t>
                      </a:r>
                      <a:endParaRPr lang="es-ES" sz="2000">
                        <a:effectLst/>
                        <a:latin typeface="Times New Roman"/>
                        <a:ea typeface="Batang"/>
                      </a:endParaRPr>
                    </a:p>
                  </a:txBody>
                  <a:tcPr marL="86474" marR="86474" marT="0" marB="0"/>
                </a:tc>
                <a:extLst>
                  <a:ext uri="{0D108BD9-81ED-4DB2-BD59-A6C34878D82A}">
                    <a16:rowId xmlns:a16="http://schemas.microsoft.com/office/drawing/2014/main" val="10007"/>
                  </a:ext>
                </a:extLst>
              </a:tr>
              <a:tr h="353581">
                <a:tc>
                  <a:txBody>
                    <a:bodyPr/>
                    <a:lstStyle/>
                    <a:p>
                      <a:pPr marL="144145" algn="just">
                        <a:spcAft>
                          <a:spcPts val="0"/>
                        </a:spcAft>
                      </a:pPr>
                      <a:r>
                        <a:rPr lang="es-ES" sz="2000">
                          <a:effectLst/>
                        </a:rPr>
                        <a:t>Invernáculo</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9060,34</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 </a:t>
                      </a:r>
                      <a:endParaRPr lang="es-ES" sz="2000">
                        <a:effectLst/>
                        <a:latin typeface="Times New Roman"/>
                        <a:ea typeface="Batang"/>
                      </a:endParaRPr>
                    </a:p>
                  </a:txBody>
                  <a:tcPr marL="86474" marR="86474" marT="0" marB="0"/>
                </a:tc>
                <a:tc>
                  <a:txBody>
                    <a:bodyPr/>
                    <a:lstStyle/>
                    <a:p>
                      <a:pPr marL="144145" algn="ctr">
                        <a:spcAft>
                          <a:spcPts val="0"/>
                        </a:spcAft>
                      </a:pPr>
                      <a:r>
                        <a:rPr lang="es-ES" sz="2000">
                          <a:effectLst/>
                        </a:rPr>
                        <a:t> </a:t>
                      </a:r>
                      <a:endParaRPr lang="es-ES" sz="2000">
                        <a:effectLst/>
                        <a:latin typeface="Times New Roman"/>
                        <a:ea typeface="Batang"/>
                      </a:endParaRPr>
                    </a:p>
                  </a:txBody>
                  <a:tcPr marL="86474" marR="86474"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83944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Bombilla en fondo amarillo con rayos de luz y cable pintados">
            <a:extLst>
              <a:ext uri="{FF2B5EF4-FFF2-40B4-BE49-F238E27FC236}">
                <a16:creationId xmlns:a16="http://schemas.microsoft.com/office/drawing/2014/main" id="{947DB68B-C1EF-49ED-3AEC-1F09FE530733}"/>
              </a:ext>
            </a:extLst>
          </p:cNvPr>
          <p:cNvPicPr>
            <a:picLocks noChangeAspect="1"/>
          </p:cNvPicPr>
          <p:nvPr/>
        </p:nvPicPr>
        <p:blipFill rotWithShape="1">
          <a:blip r:embed="rId2"/>
          <a:srcRect l="13286"/>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Título"/>
          <p:cNvSpPr>
            <a:spLocks noGrp="1"/>
          </p:cNvSpPr>
          <p:nvPr>
            <p:ph type="title"/>
          </p:nvPr>
        </p:nvSpPr>
        <p:spPr>
          <a:xfrm>
            <a:off x="841229" y="2981770"/>
            <a:ext cx="2931524" cy="1899912"/>
          </a:xfrm>
        </p:spPr>
        <p:txBody>
          <a:bodyPr vert="horz" lIns="91440" tIns="45720" rIns="91440" bIns="45720" rtlCol="0" anchor="ctr">
            <a:normAutofit/>
          </a:bodyPr>
          <a:lstStyle/>
          <a:p>
            <a:r>
              <a:rPr lang="es-AR" sz="4000" dirty="0"/>
              <a:t>Calificación energética</a:t>
            </a:r>
          </a:p>
        </p:txBody>
      </p:sp>
      <p:sp>
        <p:nvSpPr>
          <p:cNvPr id="4" name="3 Rectángulo"/>
          <p:cNvSpPr/>
          <p:nvPr/>
        </p:nvSpPr>
        <p:spPr>
          <a:xfrm>
            <a:off x="7829551" y="2167057"/>
            <a:ext cx="4067174" cy="3047881"/>
          </a:xfrm>
          <a:prstGeom prst="rect">
            <a:avLst/>
          </a:prstGeom>
        </p:spPr>
        <p:txBody>
          <a:bodyPr vert="horz" lIns="91440" tIns="45720" rIns="91440" bIns="45720" rtlCol="0">
            <a:normAutofit/>
          </a:bodyPr>
          <a:lstStyle/>
          <a:p>
            <a:pPr defTabSz="914400">
              <a:lnSpc>
                <a:spcPct val="90000"/>
              </a:lnSpc>
              <a:spcAft>
                <a:spcPts val="600"/>
              </a:spcAft>
            </a:pPr>
            <a:r>
              <a:rPr lang="es-AR" sz="2800" dirty="0"/>
              <a:t>Calificación de eficiencia energética de calefacción para edificios mediante la norma IRAM 11900:2009 luego de aplicar la mejora a la envolvente  </a:t>
            </a:r>
            <a:r>
              <a:rPr lang="es-AR" sz="2800" dirty="0">
                <a:sym typeface="Symbol"/>
              </a:rPr>
              <a:t></a:t>
            </a:r>
            <a:r>
              <a:rPr lang="es-AR" sz="2800" baseline="-25000" dirty="0"/>
              <a:t>m</a:t>
            </a:r>
            <a:r>
              <a:rPr lang="es-AR" sz="2800" dirty="0"/>
              <a:t> = 1,26 esto implica Categoría B</a:t>
            </a:r>
          </a:p>
        </p:txBody>
      </p:sp>
    </p:spTree>
    <p:extLst>
      <p:ext uri="{BB962C8B-B14F-4D97-AF65-F5344CB8AC3E}">
        <p14:creationId xmlns:p14="http://schemas.microsoft.com/office/powerpoint/2010/main" val="3124748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60000"/>
                <a:lumOff val="40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Análisis particular del invernáculo</a:t>
            </a:r>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l="2168" t="15674" r="1805" b="28951"/>
          <a:stretch>
            <a:fillRect/>
          </a:stretch>
        </p:blipFill>
        <p:spPr bwMode="auto">
          <a:xfrm>
            <a:off x="1055537" y="2147888"/>
            <a:ext cx="10298263"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4">
            <a:extLst>
              <a:ext uri="{28A0092B-C50C-407E-A947-70E740481C1C}">
                <a14:useLocalDpi xmlns:a14="http://schemas.microsoft.com/office/drawing/2010/main" val="0"/>
              </a:ext>
            </a:extLst>
          </a:blip>
          <a:srcRect l="35266" t="18356" r="29570" b="43060"/>
          <a:stretch>
            <a:fillRect/>
          </a:stretch>
        </p:blipFill>
        <p:spPr bwMode="auto">
          <a:xfrm>
            <a:off x="2590800" y="4953000"/>
            <a:ext cx="246789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p:cNvPicPr>
            <a:picLocks noChangeAspect="1" noChangeArrowheads="1"/>
          </p:cNvPicPr>
          <p:nvPr/>
        </p:nvPicPr>
        <p:blipFill>
          <a:blip r:embed="rId5">
            <a:extLst>
              <a:ext uri="{28A0092B-C50C-407E-A947-70E740481C1C}">
                <a14:useLocalDpi xmlns:a14="http://schemas.microsoft.com/office/drawing/2010/main" val="0"/>
              </a:ext>
            </a:extLst>
          </a:blip>
          <a:srcRect l="36101" t="17273" r="29375" b="43947"/>
          <a:stretch>
            <a:fillRect/>
          </a:stretch>
        </p:blipFill>
        <p:spPr bwMode="auto">
          <a:xfrm>
            <a:off x="7600047" y="4954773"/>
            <a:ext cx="239839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4267202" y="6019800"/>
            <a:ext cx="791489" cy="304800"/>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bodyPr>
          <a:lstStyle/>
          <a:p>
            <a:pPr defTabSz="914400" fontAlgn="base">
              <a:spcBef>
                <a:spcPct val="0"/>
              </a:spcBef>
              <a:spcAft>
                <a:spcPts val="1000"/>
              </a:spcAft>
            </a:pPr>
            <a:r>
              <a:rPr lang="es-MX" altLang="es-ES" sz="1600" dirty="0">
                <a:latin typeface="Calibri" pitchFamily="34" charset="0"/>
              </a:rPr>
              <a:t>verano</a:t>
            </a:r>
            <a:endParaRPr lang="es-ES" altLang="es-ES" sz="1600" dirty="0"/>
          </a:p>
        </p:txBody>
      </p:sp>
      <p:sp>
        <p:nvSpPr>
          <p:cNvPr id="5" name="Rectangle 7"/>
          <p:cNvSpPr>
            <a:spLocks noChangeArrowheads="1"/>
          </p:cNvSpPr>
          <p:nvPr/>
        </p:nvSpPr>
        <p:spPr bwMode="auto">
          <a:xfrm>
            <a:off x="8799244" y="6170428"/>
            <a:ext cx="649556" cy="300223"/>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bodyPr>
          <a:lstStyle/>
          <a:p>
            <a:pPr defTabSz="914400" fontAlgn="base">
              <a:spcBef>
                <a:spcPct val="0"/>
              </a:spcBef>
              <a:spcAft>
                <a:spcPts val="1000"/>
              </a:spcAft>
            </a:pPr>
            <a:r>
              <a:rPr lang="es-MX" altLang="es-ES" sz="1600" dirty="0">
                <a:latin typeface="Calibri" pitchFamily="34" charset="0"/>
              </a:rPr>
              <a:t>invierno</a:t>
            </a:r>
            <a:endParaRPr lang="es-ES" altLang="es-ES" sz="2400" dirty="0">
              <a:latin typeface="Times New Roman" pitchFamily="18" charset="0"/>
            </a:endParaRPr>
          </a:p>
        </p:txBody>
      </p:sp>
      <p:sp>
        <p:nvSpPr>
          <p:cNvPr id="2" name="1 Cerrar llave"/>
          <p:cNvSpPr/>
          <p:nvPr/>
        </p:nvSpPr>
        <p:spPr>
          <a:xfrm>
            <a:off x="4419600" y="2895600"/>
            <a:ext cx="639090" cy="1752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CuadroTexto"/>
          <p:cNvSpPr txBox="1"/>
          <p:nvPr/>
        </p:nvSpPr>
        <p:spPr>
          <a:xfrm>
            <a:off x="5058690" y="3124201"/>
            <a:ext cx="1875510" cy="646331"/>
          </a:xfrm>
          <a:prstGeom prst="rect">
            <a:avLst/>
          </a:prstGeom>
          <a:solidFill>
            <a:schemeClr val="bg1"/>
          </a:solidFill>
        </p:spPr>
        <p:txBody>
          <a:bodyPr wrap="square" rtlCol="0">
            <a:spAutoFit/>
          </a:bodyPr>
          <a:lstStyle/>
          <a:p>
            <a:r>
              <a:rPr lang="es-ES" dirty="0"/>
              <a:t>GANANCIA DE CALOR</a:t>
            </a:r>
          </a:p>
        </p:txBody>
      </p:sp>
    </p:spTree>
    <p:extLst>
      <p:ext uri="{BB962C8B-B14F-4D97-AF65-F5344CB8AC3E}">
        <p14:creationId xmlns:p14="http://schemas.microsoft.com/office/powerpoint/2010/main" val="1095004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60000"/>
                <a:lumOff val="40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19400" y="1719263"/>
            <a:ext cx="7493000" cy="4406900"/>
          </a:xfrm>
          <a:gradFill>
            <a:gsLst>
              <a:gs pos="33000">
                <a:schemeClr val="accent1">
                  <a:lumMod val="5000"/>
                  <a:lumOff val="95000"/>
                </a:schemeClr>
              </a:gs>
              <a:gs pos="72000">
                <a:schemeClr val="accent6">
                  <a:lumMod val="60000"/>
                  <a:lumOff val="40000"/>
                </a:schemeClr>
              </a:gs>
              <a:gs pos="3000">
                <a:schemeClr val="accent1">
                  <a:lumMod val="60000"/>
                  <a:lumOff val="40000"/>
                </a:schemeClr>
              </a:gs>
              <a:gs pos="100000">
                <a:schemeClr val="accent6">
                  <a:lumMod val="50000"/>
                </a:schemeClr>
              </a:gs>
            </a:gsLst>
            <a:lin ang="8100000" scaled="1"/>
          </a:gradFill>
        </p:spPr>
        <p:txBody>
          <a:bodyPr>
            <a:normAutofit fontScale="92500" lnSpcReduction="10000"/>
          </a:bodyPr>
          <a:lstStyle/>
          <a:p>
            <a:r>
              <a:rPr lang="es-ES" dirty="0"/>
              <a:t>Abastecimiento térmico</a:t>
            </a:r>
          </a:p>
          <a:p>
            <a:pPr lvl="1"/>
            <a:r>
              <a:rPr lang="es-ES" dirty="0"/>
              <a:t>Para el abastecimiento térmico, se utilizó un equipo de quemado de combustible de madera, para el simulador es un (Furnace) y utiliza un ventilador para homogeneizar la circulación de aire caliente en el interior de las habitaciones. Para los consumos eléctricos necesarios (ventiladores) se consideró el uso de un sistema fotovoltaico.</a:t>
            </a:r>
          </a:p>
          <a:p>
            <a:r>
              <a:rPr lang="es-ES" dirty="0"/>
              <a:t>Aplicación de las cargas</a:t>
            </a:r>
          </a:p>
          <a:p>
            <a:pPr lvl="1"/>
            <a:r>
              <a:rPr lang="es-ES" dirty="0"/>
              <a:t>4 personas (2 mayores y 2 menores)</a:t>
            </a:r>
          </a:p>
          <a:p>
            <a:pPr lvl="1"/>
            <a:r>
              <a:rPr lang="es-ES" dirty="0"/>
              <a:t>Horario estimado de permanencia de las cuatro personas de 20:00 a 6:00 </a:t>
            </a:r>
          </a:p>
          <a:p>
            <a:pPr lvl="1"/>
            <a:r>
              <a:rPr lang="es-ES" dirty="0"/>
              <a:t>1 persona de 6:00 a 14:00</a:t>
            </a:r>
          </a:p>
          <a:p>
            <a:pPr lvl="1"/>
            <a:r>
              <a:rPr lang="es-ES" dirty="0"/>
              <a:t>3 personas de 14 a 20:00</a:t>
            </a:r>
          </a:p>
        </p:txBody>
      </p:sp>
      <p:sp>
        <p:nvSpPr>
          <p:cNvPr id="3" name="2 Título"/>
          <p:cNvSpPr>
            <a:spLocks noGrp="1"/>
          </p:cNvSpPr>
          <p:nvPr>
            <p:ph type="title"/>
          </p:nvPr>
        </p:nvSpPr>
        <p:spPr/>
        <p:txBody>
          <a:bodyPr/>
          <a:lstStyle/>
          <a:p>
            <a:r>
              <a:rPr lang="es-ES" dirty="0"/>
              <a:t>DETERMINACION DEL CONSUMO ENERGÉTICO REAL</a:t>
            </a:r>
          </a:p>
        </p:txBody>
      </p:sp>
    </p:spTree>
    <p:extLst>
      <p:ext uri="{BB962C8B-B14F-4D97-AF65-F5344CB8AC3E}">
        <p14:creationId xmlns:p14="http://schemas.microsoft.com/office/powerpoint/2010/main" val="1300665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466722" y="586855"/>
            <a:ext cx="3201366" cy="3387497"/>
          </a:xfrm>
        </p:spPr>
        <p:txBody>
          <a:bodyPr anchor="b">
            <a:normAutofit/>
          </a:bodyPr>
          <a:lstStyle/>
          <a:p>
            <a:pPr algn="r"/>
            <a:r>
              <a:rPr lang="es-ES" sz="3400">
                <a:solidFill>
                  <a:srgbClr val="FFFFFF"/>
                </a:solidFill>
              </a:rPr>
              <a:t>DETERMINACION DEL CONSUMO ENERGÉTICO REAL</a:t>
            </a:r>
          </a:p>
        </p:txBody>
      </p:sp>
      <p:sp>
        <p:nvSpPr>
          <p:cNvPr id="2" name="1 Marcador de contenido"/>
          <p:cNvSpPr>
            <a:spLocks noGrp="1"/>
          </p:cNvSpPr>
          <p:nvPr>
            <p:ph idx="1"/>
          </p:nvPr>
        </p:nvSpPr>
        <p:spPr>
          <a:xfrm>
            <a:off x="4581727" y="649480"/>
            <a:ext cx="3025303" cy="5546047"/>
          </a:xfrm>
        </p:spPr>
        <p:txBody>
          <a:bodyPr anchor="ctr">
            <a:normAutofit/>
          </a:bodyPr>
          <a:lstStyle/>
          <a:p>
            <a:r>
              <a:rPr lang="es-ES" sz="2000"/>
              <a:t>Iluminación: lámparas de bajo consumo, distribuidas así:</a:t>
            </a:r>
          </a:p>
          <a:p>
            <a:pPr lvl="1"/>
            <a:r>
              <a:rPr lang="es-ES" sz="2000"/>
              <a:t>1 en baño de 9W </a:t>
            </a:r>
          </a:p>
          <a:p>
            <a:pPr lvl="1"/>
            <a:r>
              <a:rPr lang="es-ES" sz="2000"/>
              <a:t>1 en lavadero de 18 W</a:t>
            </a:r>
          </a:p>
          <a:p>
            <a:pPr lvl="1"/>
            <a:r>
              <a:rPr lang="es-ES" sz="2000"/>
              <a:t>1 en cada habitación de 26 W</a:t>
            </a:r>
          </a:p>
          <a:p>
            <a:pPr lvl="1"/>
            <a:r>
              <a:rPr lang="es-ES" sz="2000"/>
              <a:t>1 en cocina de 18 W</a:t>
            </a:r>
          </a:p>
          <a:p>
            <a:pPr lvl="1"/>
            <a:r>
              <a:rPr lang="es-ES" sz="2000"/>
              <a:t>2 en comedor de 13 W cada una</a:t>
            </a:r>
          </a:p>
        </p:txBody>
      </p:sp>
      <p:pic>
        <p:nvPicPr>
          <p:cNvPr id="5" name="Picture 4" descr="Cocina moderna">
            <a:extLst>
              <a:ext uri="{FF2B5EF4-FFF2-40B4-BE49-F238E27FC236}">
                <a16:creationId xmlns:a16="http://schemas.microsoft.com/office/drawing/2014/main" id="{8083F375-9795-F3BC-8F0B-1FB203A252E8}"/>
              </a:ext>
            </a:extLst>
          </p:cNvPr>
          <p:cNvPicPr>
            <a:picLocks noChangeAspect="1"/>
          </p:cNvPicPr>
          <p:nvPr/>
        </p:nvPicPr>
        <p:blipFill rotWithShape="1">
          <a:blip r:embed="rId2"/>
          <a:srcRect l="33173" r="27091" b="-1"/>
          <a:stretch/>
        </p:blipFill>
        <p:spPr>
          <a:xfrm>
            <a:off x="8109502" y="10"/>
            <a:ext cx="4082498" cy="6857990"/>
          </a:xfrm>
          <a:prstGeom prst="rect">
            <a:avLst/>
          </a:prstGeom>
        </p:spPr>
      </p:pic>
    </p:spTree>
    <p:extLst>
      <p:ext uri="{BB962C8B-B14F-4D97-AF65-F5344CB8AC3E}">
        <p14:creationId xmlns:p14="http://schemas.microsoft.com/office/powerpoint/2010/main" val="2146230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Resultado de la simulación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5345" t="12401" r="12811" b="29134"/>
          <a:stretch>
            <a:fillRect/>
          </a:stretch>
        </p:blipFill>
        <p:spPr bwMode="auto">
          <a:xfrm>
            <a:off x="1928322" y="1966293"/>
            <a:ext cx="8335354" cy="4452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895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60000"/>
                <a:lumOff val="40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Desglose de consumo</a:t>
            </a:r>
          </a:p>
        </p:txBody>
      </p:sp>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l="27957" t="14714" r="10172" b="15158"/>
          <a:stretch>
            <a:fillRect/>
          </a:stretch>
        </p:blipFill>
        <p:spPr bwMode="auto">
          <a:xfrm>
            <a:off x="2263515" y="1655276"/>
            <a:ext cx="7308552" cy="47631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22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lantas pequeñas creciendo en la tierra">
            <a:extLst>
              <a:ext uri="{FF2B5EF4-FFF2-40B4-BE49-F238E27FC236}">
                <a16:creationId xmlns:a16="http://schemas.microsoft.com/office/drawing/2014/main" id="{32464E2E-96DE-5AC2-2215-2E6A5A458D6B}"/>
              </a:ext>
            </a:extLst>
          </p:cNvPr>
          <p:cNvPicPr>
            <a:picLocks noChangeAspect="1"/>
          </p:cNvPicPr>
          <p:nvPr/>
        </p:nvPicPr>
        <p:blipFill rotWithShape="1">
          <a:blip r:embed="rId2"/>
          <a:srcRect l="18058" r="24977" b="-2"/>
          <a:stretch/>
        </p:blipFill>
        <p:spPr>
          <a:xfrm>
            <a:off x="-9526" y="3725"/>
            <a:ext cx="5034784" cy="5899770"/>
          </a:xfrm>
          <a:prstGeom prst="rect">
            <a:avLst/>
          </a:prstGeom>
        </p:spPr>
      </p:pic>
      <p:sp>
        <p:nvSpPr>
          <p:cNvPr id="3" name="Marcador de contenido 2">
            <a:extLst>
              <a:ext uri="{FF2B5EF4-FFF2-40B4-BE49-F238E27FC236}">
                <a16:creationId xmlns:a16="http://schemas.microsoft.com/office/drawing/2014/main" id="{7DF6E311-0120-CFAB-B08B-D7C3EEDEEA0E}"/>
              </a:ext>
            </a:extLst>
          </p:cNvPr>
          <p:cNvSpPr>
            <a:spLocks noGrp="1"/>
          </p:cNvSpPr>
          <p:nvPr>
            <p:ph idx="1"/>
          </p:nvPr>
        </p:nvSpPr>
        <p:spPr>
          <a:xfrm>
            <a:off x="5025258" y="204701"/>
            <a:ext cx="7166742" cy="6637253"/>
          </a:xfrm>
        </p:spPr>
        <p:txBody>
          <a:bodyPr anchor="ctr">
            <a:noAutofit/>
          </a:bodyPr>
          <a:lstStyle/>
          <a:p>
            <a:pPr marL="0" indent="0">
              <a:buNone/>
            </a:pPr>
            <a:r>
              <a:rPr lang="es-MX" sz="2400" b="1" i="1" u="sng" dirty="0">
                <a:solidFill>
                  <a:schemeClr val="tx2"/>
                </a:solidFill>
              </a:rPr>
              <a:t>La cantidad de energía necesaria </a:t>
            </a:r>
            <a:r>
              <a:rPr lang="es-MX" sz="2000" dirty="0">
                <a:solidFill>
                  <a:schemeClr val="tx2"/>
                </a:solidFill>
              </a:rPr>
              <a:t>para mantener un edificio bajo condiciones de confort depende del diseño y del uso.</a:t>
            </a:r>
          </a:p>
          <a:p>
            <a:pPr marL="0" indent="0">
              <a:buNone/>
            </a:pPr>
            <a:r>
              <a:rPr lang="es-MX" sz="2000" dirty="0">
                <a:solidFill>
                  <a:schemeClr val="tx2"/>
                </a:solidFill>
              </a:rPr>
              <a:t>Demanda que proviene fundamentalmente de los sistemas de calefacción y refrigeración, y en menor medida de iluminación, agua caliente, cocción y otros. </a:t>
            </a:r>
          </a:p>
          <a:p>
            <a:pPr marL="0" indent="0">
              <a:buNone/>
            </a:pPr>
            <a:r>
              <a:rPr lang="es-MX" sz="2000" dirty="0">
                <a:solidFill>
                  <a:schemeClr val="tx2"/>
                </a:solidFill>
              </a:rPr>
              <a:t>El principio de reducción de la demanda se establece en la disminución de los requerimientos de la energía necesaria, desde la etapa de proyecto del edificio. </a:t>
            </a:r>
          </a:p>
          <a:p>
            <a:pPr marL="0" indent="0">
              <a:buNone/>
            </a:pPr>
            <a:endParaRPr lang="es-MX" sz="2000" dirty="0">
              <a:solidFill>
                <a:schemeClr val="tx2"/>
              </a:solidFill>
            </a:endParaRPr>
          </a:p>
          <a:p>
            <a:r>
              <a:rPr lang="es-MX" sz="2000" dirty="0">
                <a:solidFill>
                  <a:schemeClr val="tx2"/>
                </a:solidFill>
              </a:rPr>
              <a:t>La Reducción de la demanda se convierte en la </a:t>
            </a:r>
            <a:r>
              <a:rPr lang="es-MX" b="1" dirty="0">
                <a:solidFill>
                  <a:srgbClr val="FF0000"/>
                </a:solidFill>
              </a:rPr>
              <a:t>primera </a:t>
            </a:r>
            <a:r>
              <a:rPr lang="es-MX" sz="2000" dirty="0">
                <a:solidFill>
                  <a:schemeClr val="tx2"/>
                </a:solidFill>
              </a:rPr>
              <a:t>estrategia para que el edificio sea eficiente.</a:t>
            </a:r>
          </a:p>
          <a:p>
            <a:r>
              <a:rPr lang="es-MX" sz="2000" dirty="0">
                <a:solidFill>
                  <a:schemeClr val="tx2"/>
                </a:solidFill>
              </a:rPr>
              <a:t>La </a:t>
            </a:r>
            <a:r>
              <a:rPr lang="es-MX" b="1" dirty="0">
                <a:solidFill>
                  <a:srgbClr val="FF0000"/>
                </a:solidFill>
              </a:rPr>
              <a:t>segunda</a:t>
            </a:r>
            <a:r>
              <a:rPr lang="es-MX" sz="2000" dirty="0">
                <a:solidFill>
                  <a:schemeClr val="tx2"/>
                </a:solidFill>
              </a:rPr>
              <a:t> estrategia es lograr la eficiencia en los sistemas que aportan al confort. </a:t>
            </a:r>
          </a:p>
          <a:p>
            <a:r>
              <a:rPr lang="es-MX" sz="2000" dirty="0">
                <a:solidFill>
                  <a:schemeClr val="tx2"/>
                </a:solidFill>
              </a:rPr>
              <a:t>La </a:t>
            </a:r>
            <a:r>
              <a:rPr lang="es-MX" b="1" dirty="0">
                <a:solidFill>
                  <a:srgbClr val="FF0000"/>
                </a:solidFill>
              </a:rPr>
              <a:t>tercera</a:t>
            </a:r>
            <a:r>
              <a:rPr lang="es-MX" sz="2000" dirty="0">
                <a:solidFill>
                  <a:schemeClr val="tx2"/>
                </a:solidFill>
              </a:rPr>
              <a:t> estrategia consiste en el uso de energías renovables para cubrir parte de la demanda. El uso de este tipo de energías disminuyen los impactos sobre el ambiente</a:t>
            </a:r>
          </a:p>
        </p:txBody>
      </p:sp>
    </p:spTree>
    <p:extLst>
      <p:ext uri="{BB962C8B-B14F-4D97-AF65-F5344CB8AC3E}">
        <p14:creationId xmlns:p14="http://schemas.microsoft.com/office/powerpoint/2010/main" val="3965475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60000"/>
                <a:lumOff val="40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Simulación con las mejoras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3725" t="17027" r="47212" b="33318"/>
          <a:stretch>
            <a:fillRect/>
          </a:stretch>
        </p:blipFill>
        <p:spPr bwMode="auto">
          <a:xfrm>
            <a:off x="2203010" y="1966293"/>
            <a:ext cx="7785978" cy="4452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498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60000"/>
                <a:lumOff val="40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s-AR" sz="4000" kern="1200" dirty="0">
                <a:solidFill>
                  <a:srgbClr val="FFFFFF"/>
                </a:solidFill>
                <a:latin typeface="+mj-lt"/>
                <a:ea typeface="+mj-ea"/>
                <a:cs typeface="+mj-cs"/>
              </a:rPr>
              <a:t>Tabla</a:t>
            </a:r>
            <a:r>
              <a:rPr lang="en-US" sz="4000" kern="1200" dirty="0">
                <a:solidFill>
                  <a:srgbClr val="FFFFFF"/>
                </a:solidFill>
                <a:latin typeface="+mj-lt"/>
                <a:ea typeface="+mj-ea"/>
                <a:cs typeface="+mj-cs"/>
              </a:rPr>
              <a:t> de consumos con las </a:t>
            </a:r>
            <a:r>
              <a:rPr lang="es-AR" sz="4000" kern="1200" dirty="0">
                <a:solidFill>
                  <a:srgbClr val="FFFFFF"/>
                </a:solidFill>
                <a:latin typeface="+mj-lt"/>
                <a:ea typeface="+mj-ea"/>
                <a:cs typeface="+mj-cs"/>
              </a:rPr>
              <a:t>mejoras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28763" t="16830" r="6615" b="11319"/>
          <a:stretch>
            <a:fillRect/>
          </a:stretch>
        </p:blipFill>
        <p:spPr bwMode="auto">
          <a:xfrm>
            <a:off x="2597407" y="1822348"/>
            <a:ext cx="7711098" cy="48441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711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60000"/>
                <a:lumOff val="40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99713" y="248038"/>
            <a:ext cx="7063721" cy="1159200"/>
          </a:xfrm>
        </p:spPr>
        <p:txBody>
          <a:bodyPr vert="horz" lIns="91440" tIns="45720" rIns="91440" bIns="45720" rtlCol="0" anchor="ctr">
            <a:normAutofit/>
          </a:bodyPr>
          <a:lstStyle/>
          <a:p>
            <a:r>
              <a:rPr lang="es-AR" sz="2500" kern="1200" dirty="0">
                <a:solidFill>
                  <a:srgbClr val="FFFFFF"/>
                </a:solidFill>
                <a:latin typeface="+mj-lt"/>
                <a:ea typeface="+mj-ea"/>
                <a:cs typeface="+mj-cs"/>
              </a:rPr>
              <a:t>Cuadro comparativo de consumos energéticos. Anuales</a:t>
            </a:r>
            <a:br>
              <a:rPr lang="en-US" sz="2500" kern="1200" dirty="0">
                <a:solidFill>
                  <a:srgbClr val="FFFFFF"/>
                </a:solidFill>
                <a:latin typeface="+mj-lt"/>
                <a:ea typeface="+mj-ea"/>
                <a:cs typeface="+mj-cs"/>
              </a:rPr>
            </a:br>
            <a:endParaRPr lang="en-US" sz="2500" kern="1200" dirty="0">
              <a:solidFill>
                <a:srgbClr val="FFFFFF"/>
              </a:solidFill>
              <a:latin typeface="+mj-lt"/>
              <a:ea typeface="+mj-ea"/>
              <a:cs typeface="+mj-cs"/>
            </a:endParaRPr>
          </a:p>
        </p:txBody>
      </p:sp>
      <p:graphicFrame>
        <p:nvGraphicFramePr>
          <p:cNvPr id="3" name="2 Tabla"/>
          <p:cNvGraphicFramePr>
            <a:graphicFrameLocks noGrp="1"/>
          </p:cNvGraphicFramePr>
          <p:nvPr>
            <p:extLst>
              <p:ext uri="{D42A27DB-BD31-4B8C-83A1-F6EECF244321}">
                <p14:modId xmlns:p14="http://schemas.microsoft.com/office/powerpoint/2010/main" val="396644025"/>
              </p:ext>
            </p:extLst>
          </p:nvPr>
        </p:nvGraphicFramePr>
        <p:xfrm>
          <a:off x="661123" y="2884781"/>
          <a:ext cx="10869754" cy="2615184"/>
        </p:xfrm>
        <a:graphic>
          <a:graphicData uri="http://schemas.openxmlformats.org/drawingml/2006/table">
            <a:tbl>
              <a:tblPr firstRow="1" firstCol="1" bandRow="1">
                <a:noFill/>
                <a:tableStyleId>{5C22544A-7EE6-4342-B048-85BDC9FD1C3A}</a:tableStyleId>
              </a:tblPr>
              <a:tblGrid>
                <a:gridCol w="3088899">
                  <a:extLst>
                    <a:ext uri="{9D8B030D-6E8A-4147-A177-3AD203B41FA5}">
                      <a16:colId xmlns:a16="http://schemas.microsoft.com/office/drawing/2014/main" val="20000"/>
                    </a:ext>
                  </a:extLst>
                </a:gridCol>
                <a:gridCol w="3151109">
                  <a:extLst>
                    <a:ext uri="{9D8B030D-6E8A-4147-A177-3AD203B41FA5}">
                      <a16:colId xmlns:a16="http://schemas.microsoft.com/office/drawing/2014/main" val="20001"/>
                    </a:ext>
                  </a:extLst>
                </a:gridCol>
                <a:gridCol w="1874163">
                  <a:extLst>
                    <a:ext uri="{9D8B030D-6E8A-4147-A177-3AD203B41FA5}">
                      <a16:colId xmlns:a16="http://schemas.microsoft.com/office/drawing/2014/main" val="20002"/>
                    </a:ext>
                  </a:extLst>
                </a:gridCol>
                <a:gridCol w="2755583">
                  <a:extLst>
                    <a:ext uri="{9D8B030D-6E8A-4147-A177-3AD203B41FA5}">
                      <a16:colId xmlns:a16="http://schemas.microsoft.com/office/drawing/2014/main" val="20003"/>
                    </a:ext>
                  </a:extLst>
                </a:gridCol>
              </a:tblGrid>
              <a:tr h="829818">
                <a:tc gridSpan="2">
                  <a:txBody>
                    <a:bodyPr/>
                    <a:lstStyle/>
                    <a:p>
                      <a:pPr marL="144145" algn="just">
                        <a:spcAft>
                          <a:spcPts val="0"/>
                        </a:spcAft>
                      </a:pPr>
                      <a:r>
                        <a:rPr lang="es-ES" sz="2500" b="1" cap="all" spc="60">
                          <a:solidFill>
                            <a:schemeClr val="tx1"/>
                          </a:solidFill>
                          <a:effectLst/>
                        </a:rPr>
                        <a:t> </a:t>
                      </a:r>
                      <a:endParaRPr lang="es-ES" sz="2500" b="1" cap="all" spc="60">
                        <a:solidFill>
                          <a:schemeClr val="tx1"/>
                        </a:solidFill>
                        <a:effectLst/>
                        <a:latin typeface="Times New Roman"/>
                        <a:ea typeface="Batang"/>
                      </a:endParaRPr>
                    </a:p>
                  </a:txBody>
                  <a:tcPr marL="141446" marR="141446" marT="188595" marB="188595" anchor="b">
                    <a:lnL w="12700" cmpd="sng">
                      <a:noFill/>
                    </a:lnL>
                    <a:lnR w="12700" cmpd="sng">
                      <a:noFill/>
                    </a:lnR>
                    <a:lnT w="12700" cmpd="sng">
                      <a:noFill/>
                    </a:lnT>
                    <a:lnB w="38100" cmpd="sng">
                      <a:noFill/>
                    </a:lnB>
                    <a:noFill/>
                  </a:tcPr>
                </a:tc>
                <a:tc hMerge="1">
                  <a:txBody>
                    <a:bodyPr/>
                    <a:lstStyle/>
                    <a:p>
                      <a:endParaRPr lang="es-ES"/>
                    </a:p>
                  </a:txBody>
                  <a:tcPr/>
                </a:tc>
                <a:tc>
                  <a:txBody>
                    <a:bodyPr/>
                    <a:lstStyle/>
                    <a:p>
                      <a:pPr marL="144145" algn="just">
                        <a:spcAft>
                          <a:spcPts val="0"/>
                        </a:spcAft>
                      </a:pPr>
                      <a:r>
                        <a:rPr lang="es-ES" sz="2500" b="1" cap="all" spc="60">
                          <a:solidFill>
                            <a:schemeClr val="tx1"/>
                          </a:solidFill>
                          <a:effectLst/>
                        </a:rPr>
                        <a:t>Base</a:t>
                      </a:r>
                      <a:endParaRPr lang="es-ES" sz="2500" b="1" cap="all" spc="60">
                        <a:solidFill>
                          <a:schemeClr val="tx1"/>
                        </a:solidFill>
                        <a:effectLst/>
                        <a:latin typeface="Times New Roman"/>
                        <a:ea typeface="Batang"/>
                      </a:endParaRPr>
                    </a:p>
                  </a:txBody>
                  <a:tcPr marL="141446" marR="141446" marT="188595" marB="188595" anchor="b">
                    <a:lnL w="12700" cmpd="sng">
                      <a:noFill/>
                    </a:lnL>
                    <a:lnR w="12700" cmpd="sng">
                      <a:noFill/>
                    </a:lnR>
                    <a:lnT w="12700" cmpd="sng">
                      <a:noFill/>
                    </a:lnT>
                    <a:lnB w="38100" cmpd="sng">
                      <a:noFill/>
                    </a:lnB>
                    <a:noFill/>
                  </a:tcPr>
                </a:tc>
                <a:tc>
                  <a:txBody>
                    <a:bodyPr/>
                    <a:lstStyle/>
                    <a:p>
                      <a:pPr marL="144145" algn="just">
                        <a:spcAft>
                          <a:spcPts val="0"/>
                        </a:spcAft>
                      </a:pPr>
                      <a:r>
                        <a:rPr lang="es-ES" sz="2500" b="1" cap="all" spc="60">
                          <a:solidFill>
                            <a:schemeClr val="tx1"/>
                          </a:solidFill>
                          <a:effectLst/>
                        </a:rPr>
                        <a:t>Mejorado</a:t>
                      </a:r>
                      <a:endParaRPr lang="es-ES" sz="2500" b="1" cap="all" spc="60">
                        <a:solidFill>
                          <a:schemeClr val="tx1"/>
                        </a:solidFill>
                        <a:effectLst/>
                        <a:latin typeface="Times New Roman"/>
                        <a:ea typeface="Batang"/>
                      </a:endParaRPr>
                    </a:p>
                  </a:txBody>
                  <a:tcPr marL="141446" marR="141446" marT="188595" marB="188595" anchor="b">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r h="766953">
                <a:tc>
                  <a:txBody>
                    <a:bodyPr/>
                    <a:lstStyle/>
                    <a:p>
                      <a:pPr marL="144145" algn="just">
                        <a:spcAft>
                          <a:spcPts val="0"/>
                        </a:spcAft>
                      </a:pPr>
                      <a:r>
                        <a:rPr lang="es-ES" sz="2500" b="1" cap="none" spc="0">
                          <a:solidFill>
                            <a:schemeClr val="tx1"/>
                          </a:solidFill>
                          <a:effectLst/>
                        </a:rPr>
                        <a:t>Eléctrico (Kwh)</a:t>
                      </a:r>
                      <a:endParaRPr lang="es-ES" sz="2500" b="1" cap="none" spc="0">
                        <a:solidFill>
                          <a:schemeClr val="tx1"/>
                        </a:solidFill>
                        <a:effectLst/>
                        <a:latin typeface="Times New Roman"/>
                        <a:ea typeface="Batang"/>
                      </a:endParaRPr>
                    </a:p>
                  </a:txBody>
                  <a:tcPr marL="141446" marR="141446" marT="0" marB="188595">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marL="144145" algn="just">
                        <a:spcAft>
                          <a:spcPts val="0"/>
                        </a:spcAft>
                      </a:pPr>
                      <a:r>
                        <a:rPr lang="es-ES" sz="3300" cap="none" spc="0">
                          <a:solidFill>
                            <a:schemeClr val="tx1"/>
                          </a:solidFill>
                          <a:effectLst/>
                        </a:rPr>
                        <a:t>Ventiladores</a:t>
                      </a:r>
                      <a:endParaRPr lang="es-ES" sz="3300" cap="none" spc="0">
                        <a:solidFill>
                          <a:schemeClr val="tx1"/>
                        </a:solidFill>
                        <a:effectLst/>
                        <a:latin typeface="Times New Roman"/>
                        <a:ea typeface="Batang"/>
                      </a:endParaRPr>
                    </a:p>
                  </a:txBody>
                  <a:tcPr marL="141446" marR="141446" marT="0" marB="188595">
                    <a:lnL w="12700" cmpd="sng">
                      <a:noFill/>
                      <a:prstDash val="solid"/>
                    </a:lnL>
                    <a:lnR w="12700" cmpd="sng">
                      <a:noFill/>
                      <a:prstDash val="solid"/>
                    </a:lnR>
                    <a:lnT w="38100" cmpd="sng">
                      <a:noFill/>
                    </a:lnT>
                    <a:lnB w="12700" cmpd="sng">
                      <a:noFill/>
                      <a:prstDash val="solid"/>
                    </a:lnB>
                    <a:noFill/>
                  </a:tcPr>
                </a:tc>
                <a:tc>
                  <a:txBody>
                    <a:bodyPr/>
                    <a:lstStyle/>
                    <a:p>
                      <a:pPr marL="144145" algn="just">
                        <a:spcAft>
                          <a:spcPts val="0"/>
                        </a:spcAft>
                      </a:pPr>
                      <a:r>
                        <a:rPr lang="es-ES" sz="3300" cap="none" spc="0">
                          <a:solidFill>
                            <a:schemeClr val="tx1"/>
                          </a:solidFill>
                          <a:effectLst/>
                        </a:rPr>
                        <a:t>27,4</a:t>
                      </a:r>
                      <a:endParaRPr lang="es-ES" sz="3300" cap="none" spc="0">
                        <a:solidFill>
                          <a:schemeClr val="tx1"/>
                        </a:solidFill>
                        <a:effectLst/>
                        <a:latin typeface="Times New Roman"/>
                        <a:ea typeface="Batang"/>
                      </a:endParaRPr>
                    </a:p>
                  </a:txBody>
                  <a:tcPr marL="141446" marR="141446" marT="0" marB="188595">
                    <a:lnL w="12700" cmpd="sng">
                      <a:noFill/>
                      <a:prstDash val="solid"/>
                    </a:lnL>
                    <a:lnR w="12700" cmpd="sng">
                      <a:noFill/>
                      <a:prstDash val="solid"/>
                    </a:lnR>
                    <a:lnT w="38100" cmpd="sng">
                      <a:noFill/>
                    </a:lnT>
                    <a:lnB w="12700" cmpd="sng">
                      <a:noFill/>
                      <a:prstDash val="solid"/>
                    </a:lnB>
                    <a:noFill/>
                  </a:tcPr>
                </a:tc>
                <a:tc>
                  <a:txBody>
                    <a:bodyPr/>
                    <a:lstStyle/>
                    <a:p>
                      <a:pPr marL="144145" algn="just">
                        <a:spcAft>
                          <a:spcPts val="0"/>
                        </a:spcAft>
                      </a:pPr>
                      <a:r>
                        <a:rPr lang="es-ES" sz="3300" cap="none" spc="0">
                          <a:solidFill>
                            <a:schemeClr val="tx1"/>
                          </a:solidFill>
                          <a:effectLst/>
                        </a:rPr>
                        <a:t>23,0</a:t>
                      </a:r>
                      <a:endParaRPr lang="es-ES" sz="3300" cap="none" spc="0">
                        <a:solidFill>
                          <a:schemeClr val="tx1"/>
                        </a:solidFill>
                        <a:effectLst/>
                        <a:latin typeface="Times New Roman"/>
                        <a:ea typeface="Batang"/>
                      </a:endParaRPr>
                    </a:p>
                  </a:txBody>
                  <a:tcPr marL="141446" marR="141446" marT="0" marB="188595">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1"/>
                  </a:ext>
                </a:extLst>
              </a:tr>
              <a:tr h="1018413">
                <a:tc>
                  <a:txBody>
                    <a:bodyPr/>
                    <a:lstStyle/>
                    <a:p>
                      <a:pPr marL="144145" algn="just">
                        <a:spcAft>
                          <a:spcPts val="0"/>
                        </a:spcAft>
                      </a:pPr>
                      <a:r>
                        <a:rPr lang="es-ES" sz="2500" b="1" cap="none" spc="0">
                          <a:solidFill>
                            <a:schemeClr val="tx1"/>
                          </a:solidFill>
                          <a:effectLst/>
                        </a:rPr>
                        <a:t>Térmico(BTU x000.000)</a:t>
                      </a:r>
                      <a:endParaRPr lang="es-ES" sz="2500" b="1" cap="none" spc="0">
                        <a:solidFill>
                          <a:schemeClr val="tx1"/>
                        </a:solidFill>
                        <a:effectLst/>
                        <a:latin typeface="Times New Roman"/>
                        <a:ea typeface="Batang"/>
                      </a:endParaRPr>
                    </a:p>
                  </a:txBody>
                  <a:tcPr marL="141446" marR="141446" marT="0" marB="18859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144145" algn="just">
                        <a:spcAft>
                          <a:spcPts val="0"/>
                        </a:spcAft>
                      </a:pPr>
                      <a:r>
                        <a:rPr lang="es-ES" sz="3300" cap="none" spc="0" dirty="0">
                          <a:solidFill>
                            <a:schemeClr val="tx1"/>
                          </a:solidFill>
                          <a:effectLst/>
                        </a:rPr>
                        <a:t>Calefacción</a:t>
                      </a:r>
                      <a:endParaRPr lang="es-ES" sz="3300" cap="none" spc="0" dirty="0">
                        <a:solidFill>
                          <a:schemeClr val="tx1"/>
                        </a:solidFill>
                        <a:effectLst/>
                        <a:latin typeface="Times New Roman"/>
                        <a:ea typeface="Batang"/>
                      </a:endParaRPr>
                    </a:p>
                  </a:txBody>
                  <a:tcPr marL="141446" marR="141446" marT="0" marB="18859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144145" algn="just">
                        <a:spcAft>
                          <a:spcPts val="0"/>
                        </a:spcAft>
                      </a:pPr>
                      <a:r>
                        <a:rPr lang="es-ES" sz="3300" cap="none" spc="0">
                          <a:solidFill>
                            <a:schemeClr val="tx1"/>
                          </a:solidFill>
                          <a:effectLst/>
                        </a:rPr>
                        <a:t>16,68</a:t>
                      </a:r>
                      <a:endParaRPr lang="es-ES" sz="3300" cap="none" spc="0">
                        <a:solidFill>
                          <a:schemeClr val="tx1"/>
                        </a:solidFill>
                        <a:effectLst/>
                        <a:latin typeface="Times New Roman"/>
                        <a:ea typeface="Batang"/>
                      </a:endParaRPr>
                    </a:p>
                  </a:txBody>
                  <a:tcPr marL="141446" marR="141446" marT="0" marB="18859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144145" algn="just">
                        <a:spcAft>
                          <a:spcPts val="0"/>
                        </a:spcAft>
                      </a:pPr>
                      <a:r>
                        <a:rPr lang="es-ES" sz="3300" cap="none" spc="0" dirty="0">
                          <a:solidFill>
                            <a:schemeClr val="tx1"/>
                          </a:solidFill>
                          <a:effectLst/>
                        </a:rPr>
                        <a:t>13,45</a:t>
                      </a:r>
                      <a:endParaRPr lang="es-ES" sz="3300" cap="none" spc="0" dirty="0">
                        <a:solidFill>
                          <a:schemeClr val="tx1"/>
                        </a:solidFill>
                        <a:effectLst/>
                        <a:latin typeface="Times New Roman"/>
                        <a:ea typeface="Batang"/>
                      </a:endParaRPr>
                    </a:p>
                  </a:txBody>
                  <a:tcPr marL="141446" marR="141446" marT="0" marB="18859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4663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2000">
              <a:schemeClr val="accent6">
                <a:lumMod val="60000"/>
                <a:lumOff val="40000"/>
              </a:schemeClr>
            </a:gs>
            <a:gs pos="3000">
              <a:schemeClr val="accent1">
                <a:lumMod val="60000"/>
                <a:lumOff val="40000"/>
              </a:schemeClr>
            </a:gs>
            <a:gs pos="100000">
              <a:schemeClr val="accent6">
                <a:lumMod val="50000"/>
              </a:schemeClr>
            </a:gs>
          </a:gsLst>
          <a:lin ang="81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136397" y="502020"/>
            <a:ext cx="2521203" cy="726705"/>
          </a:xfrm>
        </p:spPr>
        <p:txBody>
          <a:bodyPr vert="horz" lIns="91440" tIns="45720" rIns="91440" bIns="45720" rtlCol="0" anchor="b">
            <a:normAutofit/>
          </a:bodyPr>
          <a:lstStyle/>
          <a:p>
            <a:r>
              <a:rPr lang="en-US" sz="4000" b="1" kern="1200" dirty="0">
                <a:solidFill>
                  <a:schemeClr val="tx1"/>
                </a:solidFill>
                <a:latin typeface="+mj-lt"/>
                <a:ea typeface="+mj-ea"/>
                <a:cs typeface="+mj-cs"/>
              </a:rPr>
              <a:t>Conclusión</a:t>
            </a:r>
            <a:endParaRPr lang="en-US" sz="4000" kern="1200" dirty="0">
              <a:solidFill>
                <a:schemeClr val="tx1"/>
              </a:solidFill>
              <a:latin typeface="+mj-lt"/>
              <a:ea typeface="+mj-ea"/>
              <a:cs typeface="+mj-cs"/>
            </a:endParaRPr>
          </a:p>
        </p:txBody>
      </p:sp>
      <p:sp>
        <p:nvSpPr>
          <p:cNvPr id="3" name="2 Rectángulo"/>
          <p:cNvSpPr/>
          <p:nvPr/>
        </p:nvSpPr>
        <p:spPr>
          <a:xfrm>
            <a:off x="114300" y="1359682"/>
            <a:ext cx="7520729" cy="4581296"/>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s-AR" sz="2000" dirty="0"/>
              <a:t>Lo que se comprueba es que la simulación permite obtener valores más cercanos a la realidad debido a la posibilidad de trabajar con variables dinámicas y ajustar de esa manera las necesidades energéticas de la vivienda, sin caer en el sobredimensionamiento.</a:t>
            </a:r>
          </a:p>
          <a:p>
            <a:pPr indent="-228600" defTabSz="914400">
              <a:lnSpc>
                <a:spcPct val="90000"/>
              </a:lnSpc>
              <a:spcAft>
                <a:spcPts val="600"/>
              </a:spcAft>
              <a:buFont typeface="Arial" panose="020B0604020202020204" pitchFamily="34" charset="0"/>
              <a:buChar char="•"/>
            </a:pPr>
            <a:r>
              <a:rPr lang="es-AR" sz="2000" dirty="0"/>
              <a:t>El análisis del comportamiento del invernáculo de una manera más racional, determinando los verdaderos picos de ganancia de calor, pudiendo orientar esa energía al resto de los ambientes, mediante por ejemplo el uso de extractores, teniendo la precaución de obstaculizar la pérdida durante las horas sin sol. Teniendo en cuenta que con el simulador es posible representar el efecto de obstaculizar las aberturas. Pudimos observar además que al aplicarle la norma IRAM 11900:2009 de calificación energética, en ambos estados se obtuvo una mejora desde la categoría C a la categoría B, lo cual se ve reflejado en los consumos energéticos. Por parte del consumo de energía térmica la reducción es del orden del 19 % y por parte de la energía eléctrica la reducción es del orden del 16 %.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arca de verificación">
            <a:extLst>
              <a:ext uri="{FF2B5EF4-FFF2-40B4-BE49-F238E27FC236}">
                <a16:creationId xmlns:a16="http://schemas.microsoft.com/office/drawing/2014/main" id="{CF1692B3-6A00-3D19-1F4D-6D4660AD96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4270" y="1359674"/>
            <a:ext cx="4170530" cy="4170530"/>
          </a:xfrm>
          <a:prstGeom prst="rect">
            <a:avLst/>
          </a:prstGeom>
        </p:spPr>
      </p:pic>
    </p:spTree>
    <p:extLst>
      <p:ext uri="{BB962C8B-B14F-4D97-AF65-F5344CB8AC3E}">
        <p14:creationId xmlns:p14="http://schemas.microsoft.com/office/powerpoint/2010/main" val="1326227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99" name="Rectangle 39998">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1" name="Picture 39940" descr="Lupa sobre fondo claro">
            <a:extLst>
              <a:ext uri="{FF2B5EF4-FFF2-40B4-BE49-F238E27FC236}">
                <a16:creationId xmlns:a16="http://schemas.microsoft.com/office/drawing/2014/main" id="{0CC03E9C-08FF-2228-2CE0-978CA8FCEBEC}"/>
              </a:ext>
            </a:extLst>
          </p:cNvPr>
          <p:cNvPicPr>
            <a:picLocks noChangeAspect="1"/>
          </p:cNvPicPr>
          <p:nvPr/>
        </p:nvPicPr>
        <p:blipFill rotWithShape="1">
          <a:blip r:embed="rId3"/>
          <a:srcRect l="2289" r="1"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Picture 14">
            <a:extLst>
              <a:ext uri="{FF2B5EF4-FFF2-40B4-BE49-F238E27FC236}">
                <a16:creationId xmlns:a16="http://schemas.microsoft.com/office/drawing/2014/main" id="{04185AE1-B54D-22D0-C20C-127F027D8B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84" r="2" b="71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12">
            <a:extLst>
              <a:ext uri="{FF2B5EF4-FFF2-40B4-BE49-F238E27FC236}">
                <a16:creationId xmlns:a16="http://schemas.microsoft.com/office/drawing/2014/main" id="{89580EB7-F6A7-7D6D-7FB3-D35164741B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19" r="2" b="2"/>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40001" name="Freeform: Shape 40000">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003" name="Freeform: Shape 40002">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1 Título"/>
          <p:cNvSpPr>
            <a:spLocks noGrp="1"/>
          </p:cNvSpPr>
          <p:nvPr>
            <p:ph type="title"/>
          </p:nvPr>
        </p:nvSpPr>
        <p:spPr>
          <a:xfrm>
            <a:off x="448056" y="685800"/>
            <a:ext cx="2807208" cy="1325563"/>
          </a:xfrm>
        </p:spPr>
        <p:txBody>
          <a:bodyPr vert="horz" lIns="91440" tIns="45720" rIns="91440" bIns="45720" rtlCol="0" anchor="ctr">
            <a:normAutofit/>
          </a:bodyPr>
          <a:lstStyle/>
          <a:p>
            <a:pPr>
              <a:defRPr/>
            </a:pPr>
            <a:r>
              <a:rPr lang="en-US" sz="2800" kern="1200" dirty="0">
                <a:solidFill>
                  <a:schemeClr val="tx1"/>
                </a:solidFill>
                <a:latin typeface="+mj-lt"/>
                <a:ea typeface="+mj-ea"/>
                <a:cs typeface="+mj-cs"/>
              </a:rPr>
              <a:t>MUCHAS GRACIAS POR SU ATENCIÓN!</a:t>
            </a:r>
          </a:p>
        </p:txBody>
      </p:sp>
      <p:sp>
        <p:nvSpPr>
          <p:cNvPr id="40005" name="Rectangle 4000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07" name="Rectangle 4000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39" name="5 Rectángulo"/>
          <p:cNvSpPr>
            <a:spLocks noChangeArrowheads="1"/>
          </p:cNvSpPr>
          <p:nvPr/>
        </p:nvSpPr>
        <p:spPr bwMode="auto">
          <a:xfrm>
            <a:off x="202231" y="2216331"/>
            <a:ext cx="3488614" cy="16580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lnSpc>
                <a:spcPct val="90000"/>
              </a:lnSpc>
              <a:spcAft>
                <a:spcPts val="600"/>
              </a:spcAft>
            </a:pPr>
            <a:r>
              <a:rPr lang="es-AR" altLang="es-ES" sz="2000" b="1" dirty="0">
                <a:latin typeface="+mn-lt"/>
              </a:rPr>
              <a:t>Hay una fuerza motriz más poderosa que el vapor, la electricidad y la energía atómica: “LA VOLUNTAD”</a:t>
            </a:r>
          </a:p>
          <a:p>
            <a:pPr indent="-228600" defTabSz="914400" eaLnBrk="1" hangingPunct="1">
              <a:lnSpc>
                <a:spcPct val="90000"/>
              </a:lnSpc>
              <a:spcAft>
                <a:spcPts val="600"/>
              </a:spcAft>
              <a:buFont typeface="Arial" panose="020B0604020202020204" pitchFamily="34" charset="0"/>
              <a:buChar char="•"/>
            </a:pPr>
            <a:endParaRPr lang="es-AR" altLang="es-ES" sz="2000" b="1" dirty="0">
              <a:latin typeface="+mn-lt"/>
            </a:endParaRPr>
          </a:p>
          <a:p>
            <a:pPr defTabSz="914400" eaLnBrk="1" hangingPunct="1">
              <a:lnSpc>
                <a:spcPct val="90000"/>
              </a:lnSpc>
              <a:spcAft>
                <a:spcPts val="600"/>
              </a:spcAft>
            </a:pPr>
            <a:r>
              <a:rPr lang="es-AR" altLang="es-ES" sz="2000" b="1" dirty="0">
                <a:latin typeface="+mn-lt"/>
              </a:rPr>
              <a:t>                                 Albert Einstein </a:t>
            </a:r>
          </a:p>
        </p:txBody>
      </p:sp>
      <p:pic>
        <p:nvPicPr>
          <p:cNvPr id="4" name="Picture 16">
            <a:extLst>
              <a:ext uri="{FF2B5EF4-FFF2-40B4-BE49-F238E27FC236}">
                <a16:creationId xmlns:a16="http://schemas.microsoft.com/office/drawing/2014/main" id="{E3BFB80A-A149-8E3A-833D-F1562674F8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66" r="8492" b="-1"/>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4 Rectángulo">
            <a:extLst>
              <a:ext uri="{FF2B5EF4-FFF2-40B4-BE49-F238E27FC236}">
                <a16:creationId xmlns:a16="http://schemas.microsoft.com/office/drawing/2014/main" id="{51484653-FEB3-4958-4AF0-6AB2F2B35F89}"/>
              </a:ext>
            </a:extLst>
          </p:cNvPr>
          <p:cNvSpPr/>
          <p:nvPr/>
        </p:nvSpPr>
        <p:spPr>
          <a:xfrm>
            <a:off x="-133676" y="3916577"/>
            <a:ext cx="4070346"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t>Centro CEA</a:t>
            </a:r>
          </a:p>
        </p:txBody>
      </p:sp>
      <p:sp>
        <p:nvSpPr>
          <p:cNvPr id="7" name="5 Rectángulo">
            <a:extLst>
              <a:ext uri="{FF2B5EF4-FFF2-40B4-BE49-F238E27FC236}">
                <a16:creationId xmlns:a16="http://schemas.microsoft.com/office/drawing/2014/main" id="{D7FC9685-5909-3C39-BE03-1E9AC013D985}"/>
              </a:ext>
            </a:extLst>
          </p:cNvPr>
          <p:cNvSpPr/>
          <p:nvPr/>
        </p:nvSpPr>
        <p:spPr>
          <a:xfrm>
            <a:off x="9204" y="4728636"/>
            <a:ext cx="4261103"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t>Facultad Regional Delta</a:t>
            </a:r>
          </a:p>
        </p:txBody>
      </p:sp>
      <p:pic>
        <p:nvPicPr>
          <p:cNvPr id="8" name="Picture 6">
            <a:extLst>
              <a:ext uri="{FF2B5EF4-FFF2-40B4-BE49-F238E27FC236}">
                <a16:creationId xmlns:a16="http://schemas.microsoft.com/office/drawing/2014/main" id="{1645D354-2879-18EB-CA0A-7FC7387094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63" y="5516563"/>
            <a:ext cx="1196975" cy="134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22">
            <a:extLst>
              <a:ext uri="{FF2B5EF4-FFF2-40B4-BE49-F238E27FC236}">
                <a16:creationId xmlns:a16="http://schemas.microsoft.com/office/drawing/2014/main" id="{EF2C7586-10D8-6CF1-B9AF-DD0B08D72B7A}"/>
              </a:ext>
            </a:extLst>
          </p:cNvPr>
          <p:cNvPicPr>
            <a:picLocks noChangeAspect="1" noChangeArrowheads="1"/>
          </p:cNvPicPr>
          <p:nvPr/>
        </p:nvPicPr>
        <p:blipFill>
          <a:blip r:embed="rId8">
            <a:clrChange>
              <a:clrFrom>
                <a:srgbClr val="F7A600"/>
              </a:clrFrom>
              <a:clrTo>
                <a:srgbClr val="F7A600">
                  <a:alpha val="0"/>
                </a:srgbClr>
              </a:clrTo>
            </a:clrChange>
            <a:extLst>
              <a:ext uri="{28A0092B-C50C-407E-A947-70E740481C1C}">
                <a14:useLocalDpi xmlns:a14="http://schemas.microsoft.com/office/drawing/2010/main" val="0"/>
              </a:ext>
            </a:extLst>
          </a:blip>
          <a:srcRect/>
          <a:stretch>
            <a:fillRect/>
          </a:stretch>
        </p:blipFill>
        <p:spPr bwMode="auto">
          <a:xfrm>
            <a:off x="7148119" y="2459419"/>
            <a:ext cx="1933575"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60000"/>
                <a:lumOff val="40000"/>
                <a:alpha val="0"/>
              </a:schemeClr>
            </a:gs>
            <a:gs pos="0">
              <a:schemeClr val="accent1">
                <a:lumMod val="75000"/>
              </a:schemeClr>
            </a:gs>
            <a:gs pos="100000">
              <a:schemeClr val="accent6">
                <a:lumMod val="75000"/>
              </a:schemeClr>
            </a:gs>
          </a:gsLst>
          <a:path path="circle">
            <a:fillToRect r="100000" b="100000"/>
          </a:path>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4DEECE1-21EC-3E0B-4A58-DED7CD7EACBF}"/>
              </a:ext>
            </a:extLst>
          </p:cNvPr>
          <p:cNvPicPr>
            <a:picLocks noChangeAspect="1"/>
          </p:cNvPicPr>
          <p:nvPr/>
        </p:nvPicPr>
        <p:blipFill>
          <a:blip r:embed="rId3"/>
          <a:stretch>
            <a:fillRect/>
          </a:stretch>
        </p:blipFill>
        <p:spPr>
          <a:xfrm>
            <a:off x="-16042" y="-13952"/>
            <a:ext cx="12192000" cy="6858000"/>
          </a:xfrm>
          <a:prstGeom prst="rect">
            <a:avLst/>
          </a:prstGeom>
        </p:spPr>
      </p:pic>
      <p:sp>
        <p:nvSpPr>
          <p:cNvPr id="31746" name="2 Marcador de contenido">
            <a:extLst>
              <a:ext uri="{FF2B5EF4-FFF2-40B4-BE49-F238E27FC236}">
                <a16:creationId xmlns:a16="http://schemas.microsoft.com/office/drawing/2014/main" id="{D4AB7153-0F3A-C9CD-918C-07F0EAAC1C6E}"/>
              </a:ext>
            </a:extLst>
          </p:cNvPr>
          <p:cNvSpPr>
            <a:spLocks noGrp="1"/>
          </p:cNvSpPr>
          <p:nvPr>
            <p:ph idx="1"/>
          </p:nvPr>
        </p:nvSpPr>
        <p:spPr>
          <a:xfrm>
            <a:off x="3390733" y="3159852"/>
            <a:ext cx="8785225" cy="3705225"/>
          </a:xfrm>
          <a:gradFill>
            <a:gsLst>
              <a:gs pos="32000">
                <a:schemeClr val="accent1">
                  <a:lumMod val="60000"/>
                  <a:lumOff val="40000"/>
                  <a:alpha val="35000"/>
                </a:schemeClr>
              </a:gs>
              <a:gs pos="0">
                <a:schemeClr val="accent1">
                  <a:lumMod val="75000"/>
                </a:schemeClr>
              </a:gs>
              <a:gs pos="57000">
                <a:schemeClr val="accent6">
                  <a:lumMod val="0"/>
                  <a:lumOff val="100000"/>
                </a:schemeClr>
              </a:gs>
              <a:gs pos="100000">
                <a:schemeClr val="accent6">
                  <a:lumMod val="75000"/>
                </a:schemeClr>
              </a:gs>
            </a:gsLst>
            <a:path path="circle">
              <a:fillToRect r="100000" b="100000"/>
            </a:path>
          </a:gradFill>
        </p:spPr>
        <p:txBody>
          <a:bodyPr/>
          <a:lstStyle/>
          <a:p>
            <a:pPr eaLnBrk="1" hangingPunct="1"/>
            <a:r>
              <a:rPr lang="es-ES" altLang="es-ES" b="1" u="sng" dirty="0"/>
              <a:t>Establece</a:t>
            </a:r>
          </a:p>
          <a:p>
            <a:pPr lvl="1" eaLnBrk="1" hangingPunct="1"/>
            <a:r>
              <a:rPr lang="es-ES" altLang="es-ES" b="1" dirty="0"/>
              <a:t>- Obligatoriedad de cumplir las Normas IRAM al Aislamiento térmico de Edificios y a Ventanas</a:t>
            </a:r>
          </a:p>
          <a:p>
            <a:pPr eaLnBrk="1" hangingPunct="1"/>
            <a:r>
              <a:rPr lang="es-ES" altLang="es-ES" b="1" u="sng" dirty="0"/>
              <a:t>Campo de aplicación</a:t>
            </a:r>
          </a:p>
          <a:p>
            <a:pPr lvl="1" eaLnBrk="1" hangingPunct="1"/>
            <a:r>
              <a:rPr lang="es-ES" altLang="es-ES" b="1" dirty="0"/>
              <a:t>Todas las construcciones públicas y privadas nuevas destinadas al uso humano</a:t>
            </a:r>
          </a:p>
          <a:p>
            <a:pPr eaLnBrk="1" hangingPunct="1"/>
            <a:r>
              <a:rPr lang="es-ES" altLang="es-ES" b="1" u="sng" dirty="0"/>
              <a:t>Normas IRAM de Aislamiento</a:t>
            </a:r>
            <a:r>
              <a:rPr lang="es-ES" altLang="es-ES" b="1" dirty="0"/>
              <a:t> </a:t>
            </a:r>
          </a:p>
          <a:p>
            <a:pPr lvl="1" eaLnBrk="1" hangingPunct="1"/>
            <a:r>
              <a:rPr lang="es-ES" altLang="es-ES" b="1" dirty="0"/>
              <a:t>IRAM 11549-IRAM 11601- IRAM 11603-IRAM 11604-IRAM 11605-IRAM 11625-IRAM 11630-IRAM 11507-IRAM 11507-4</a:t>
            </a:r>
          </a:p>
        </p:txBody>
      </p:sp>
      <p:sp>
        <p:nvSpPr>
          <p:cNvPr id="36868" name="3 CuadroTexto">
            <a:extLst>
              <a:ext uri="{FF2B5EF4-FFF2-40B4-BE49-F238E27FC236}">
                <a16:creationId xmlns:a16="http://schemas.microsoft.com/office/drawing/2014/main" id="{6120EB2D-122B-E799-F339-1922159F778C}"/>
              </a:ext>
            </a:extLst>
          </p:cNvPr>
          <p:cNvSpPr txBox="1">
            <a:spLocks noChangeArrowheads="1"/>
          </p:cNvSpPr>
          <p:nvPr/>
        </p:nvSpPr>
        <p:spPr bwMode="auto">
          <a:xfrm>
            <a:off x="2079458" y="1478381"/>
            <a:ext cx="8033084" cy="646331"/>
          </a:xfrm>
          <a:prstGeom prst="rect">
            <a:avLst/>
          </a:prstGeom>
          <a:solidFill>
            <a:schemeClr val="accent4">
              <a:lumMod val="20000"/>
              <a:lumOff val="80000"/>
              <a:alpha val="90000"/>
            </a:schemeClr>
          </a:solidFill>
          <a:ln>
            <a:noFill/>
          </a:ln>
        </p:spPr>
        <p:txBody>
          <a:bodyPr wrap="square">
            <a:spAutoFit/>
          </a:bodyPr>
          <a:lstStyle>
            <a:lvl1pPr>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r>
              <a:rPr lang="es-ES" altLang="es-ES" sz="1800" b="1" dirty="0">
                <a:solidFill>
                  <a:schemeClr val="tx1"/>
                </a:solidFill>
                <a:latin typeface="Arial" panose="020B0604020202020204" pitchFamily="34" charset="0"/>
              </a:rPr>
              <a:t>Condiciones de Acondicionamiento Térmico exigibles en la construcción de edificios en la Pcia. de Buenos Aires de uso humano</a:t>
            </a:r>
          </a:p>
        </p:txBody>
      </p:sp>
      <p:sp>
        <p:nvSpPr>
          <p:cNvPr id="9" name="1 Título">
            <a:extLst>
              <a:ext uri="{FF2B5EF4-FFF2-40B4-BE49-F238E27FC236}">
                <a16:creationId xmlns:a16="http://schemas.microsoft.com/office/drawing/2014/main" id="{26190C73-863A-49A6-AB88-465009C05484}"/>
              </a:ext>
            </a:extLst>
          </p:cNvPr>
          <p:cNvSpPr>
            <a:spLocks noGrp="1"/>
          </p:cNvSpPr>
          <p:nvPr>
            <p:ph type="title"/>
          </p:nvPr>
        </p:nvSpPr>
        <p:spPr>
          <a:xfrm>
            <a:off x="2079458" y="587235"/>
            <a:ext cx="8033084" cy="870117"/>
          </a:xfrm>
          <a:gradFill>
            <a:gsLst>
              <a:gs pos="59000">
                <a:schemeClr val="accent1">
                  <a:lumMod val="60000"/>
                  <a:lumOff val="40000"/>
                  <a:alpha val="0"/>
                </a:schemeClr>
              </a:gs>
              <a:gs pos="0">
                <a:schemeClr val="accent1">
                  <a:lumMod val="75000"/>
                </a:schemeClr>
              </a:gs>
              <a:gs pos="100000">
                <a:schemeClr val="accent6">
                  <a:lumMod val="75000"/>
                </a:schemeClr>
              </a:gs>
            </a:gsLst>
            <a:path path="circle">
              <a:fillToRect r="100000" b="100000"/>
            </a:path>
          </a:gradFill>
        </p:spPr>
        <p:txBody>
          <a:bodyPr rtlCol="0">
            <a:normAutofit/>
          </a:bodyPr>
          <a:lstStyle/>
          <a:p>
            <a:pPr eaLnBrk="1" fontAlgn="auto" hangingPunct="1">
              <a:spcAft>
                <a:spcPts val="0"/>
              </a:spcAft>
              <a:defRPr/>
            </a:pPr>
            <a:r>
              <a:rPr lang="es-ES" sz="3200" b="1" dirty="0">
                <a:solidFill>
                  <a:schemeClr val="bg1"/>
                </a:solidFill>
              </a:rPr>
              <a:t>Decreto 1030/10 – </a:t>
            </a:r>
            <a:r>
              <a:rPr lang="es-ES" sz="2000" b="1" dirty="0">
                <a:solidFill>
                  <a:schemeClr val="bg1"/>
                </a:solidFill>
              </a:rPr>
              <a:t>Reglamentación de la </a:t>
            </a:r>
            <a:r>
              <a:rPr lang="es-ES" sz="3200" b="1" dirty="0">
                <a:solidFill>
                  <a:schemeClr val="bg1"/>
                </a:solidFill>
              </a:rPr>
              <a:t>Ley 13059</a:t>
            </a:r>
            <a:endParaRPr lang="es-ES" sz="2000" b="1" dirty="0">
              <a:solidFill>
                <a:schemeClr val="bg1"/>
              </a:solidFill>
            </a:endParaRPr>
          </a:p>
        </p:txBody>
      </p:sp>
    </p:spTree>
  </p:cSld>
  <p:clrMapOvr>
    <a:masterClrMapping/>
  </p:clrMapOvr>
  <p:transition spd="slow" advTm="421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174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6BC373F-FBA0-04BF-8B7D-42C2C6861D4E}"/>
              </a:ext>
            </a:extLst>
          </p:cNvPr>
          <p:cNvSpPr>
            <a:spLocks noGrp="1"/>
          </p:cNvSpPr>
          <p:nvPr>
            <p:ph type="title"/>
          </p:nvPr>
        </p:nvSpPr>
        <p:spPr>
          <a:xfrm>
            <a:off x="4632316" y="146769"/>
            <a:ext cx="7399262" cy="543041"/>
          </a:xfrm>
        </p:spPr>
        <p:txBody>
          <a:bodyPr anchor="b">
            <a:normAutofit fontScale="90000"/>
          </a:bodyPr>
          <a:lstStyle/>
          <a:p>
            <a:pPr eaLnBrk="1" hangingPunct="1"/>
            <a:r>
              <a:rPr lang="es-ES" altLang="es-ES" sz="3600" dirty="0"/>
              <a:t>Normas IRAM vigentes a cumplimentar:</a:t>
            </a:r>
          </a:p>
        </p:txBody>
      </p:sp>
      <p:sp>
        <p:nvSpPr>
          <p:cNvPr id="20483" name="Rectangle 3">
            <a:extLst>
              <a:ext uri="{FF2B5EF4-FFF2-40B4-BE49-F238E27FC236}">
                <a16:creationId xmlns:a16="http://schemas.microsoft.com/office/drawing/2014/main" id="{E36A684D-D022-86AE-5156-B94FE3F85403}"/>
              </a:ext>
            </a:extLst>
          </p:cNvPr>
          <p:cNvSpPr>
            <a:spLocks noGrp="1" noChangeArrowheads="1"/>
          </p:cNvSpPr>
          <p:nvPr>
            <p:ph idx="1"/>
          </p:nvPr>
        </p:nvSpPr>
        <p:spPr>
          <a:xfrm>
            <a:off x="4632317" y="689810"/>
            <a:ext cx="7399262" cy="6168190"/>
          </a:xfrm>
        </p:spPr>
        <p:txBody>
          <a:bodyPr>
            <a:noAutofit/>
          </a:bodyPr>
          <a:lstStyle/>
          <a:p>
            <a:pPr eaLnBrk="1" hangingPunct="1">
              <a:defRPr/>
            </a:pPr>
            <a:r>
              <a:rPr lang="es-ES" altLang="es-ES" sz="1800" dirty="0"/>
              <a:t>Norma </a:t>
            </a:r>
            <a:r>
              <a:rPr lang="es-ES" altLang="es-ES" sz="1800" b="1" dirty="0"/>
              <a:t>IRAM 11549</a:t>
            </a:r>
            <a:r>
              <a:rPr lang="es-ES" altLang="es-ES" sz="1800" dirty="0"/>
              <a:t>: Aislamiento térmico de edificios. Vocabulario.</a:t>
            </a:r>
          </a:p>
          <a:p>
            <a:pPr eaLnBrk="1" hangingPunct="1">
              <a:defRPr/>
            </a:pPr>
            <a:r>
              <a:rPr lang="es-ES" altLang="es-ES" sz="1800" dirty="0"/>
              <a:t>Norma </a:t>
            </a:r>
            <a:r>
              <a:rPr lang="es-ES" altLang="es-ES" sz="1800" b="1" dirty="0"/>
              <a:t>IRAM 11601</a:t>
            </a:r>
            <a:r>
              <a:rPr lang="es-ES" altLang="es-ES" sz="1800" dirty="0"/>
              <a:t>: Aislamiento térmico de edificios. Propiedades térmicas de los materiales para la construcción. Método de cálculo de la resistencia térmica total.</a:t>
            </a:r>
          </a:p>
          <a:p>
            <a:pPr eaLnBrk="1" hangingPunct="1">
              <a:defRPr/>
            </a:pPr>
            <a:r>
              <a:rPr lang="es-ES" altLang="es-ES" sz="1800" dirty="0"/>
              <a:t>Norma </a:t>
            </a:r>
            <a:r>
              <a:rPr lang="es-ES" altLang="es-ES" sz="1800" b="1" dirty="0"/>
              <a:t>IRAM 11603</a:t>
            </a:r>
            <a:r>
              <a:rPr lang="es-ES" altLang="es-ES" sz="1800" dirty="0"/>
              <a:t>: Aislamiento térmico de edificios. Clasificación Bioambiental de la República Argentina.</a:t>
            </a:r>
          </a:p>
          <a:p>
            <a:pPr eaLnBrk="1" hangingPunct="1">
              <a:defRPr/>
            </a:pPr>
            <a:r>
              <a:rPr lang="es-ES" altLang="es-ES" sz="1800" dirty="0"/>
              <a:t>Norma </a:t>
            </a:r>
            <a:r>
              <a:rPr lang="es-ES" altLang="es-ES" sz="1800" b="1" dirty="0"/>
              <a:t>IRAM 11604</a:t>
            </a:r>
            <a:r>
              <a:rPr lang="es-ES" altLang="es-ES" sz="1800" dirty="0"/>
              <a:t>: Aislamiento térmico de edificios. Ahorro de energía en calefacción. Coeficiente volumétrico G de pérdidas de calor.</a:t>
            </a:r>
          </a:p>
          <a:p>
            <a:pPr eaLnBrk="1" hangingPunct="1">
              <a:defRPr/>
            </a:pPr>
            <a:r>
              <a:rPr lang="es-ES" altLang="es-ES" sz="1800" dirty="0"/>
              <a:t>Norma </a:t>
            </a:r>
            <a:r>
              <a:rPr lang="es-ES" altLang="es-ES" sz="1800" b="1" dirty="0"/>
              <a:t>IRAM 11605</a:t>
            </a:r>
            <a:r>
              <a:rPr lang="es-ES" altLang="es-ES" sz="1800" dirty="0"/>
              <a:t>: Aislamiento térmico de edificios. Condiciones de habitabilidad en viviendas. Valores máximos admisibles de transmitancia térmica “K” (como máximo los valores correspondientes a nivel B)</a:t>
            </a:r>
          </a:p>
          <a:p>
            <a:pPr eaLnBrk="1" hangingPunct="1">
              <a:defRPr/>
            </a:pPr>
            <a:r>
              <a:rPr lang="es-ES" altLang="es-ES" sz="1800" dirty="0"/>
              <a:t>Norma </a:t>
            </a:r>
            <a:r>
              <a:rPr lang="es-ES" altLang="es-ES" sz="1800" b="1" dirty="0"/>
              <a:t>IRAM 11625</a:t>
            </a:r>
            <a:r>
              <a:rPr lang="es-ES" altLang="es-ES" sz="1800" dirty="0"/>
              <a:t>: Aislamiento térmico de edificios. Verificación del riesgo de condensación del vapor de agua superficial e intersticial en paños centrales.</a:t>
            </a:r>
          </a:p>
          <a:p>
            <a:pPr eaLnBrk="1" hangingPunct="1">
              <a:defRPr/>
            </a:pPr>
            <a:r>
              <a:rPr lang="es-ES" altLang="es-ES" sz="1800" dirty="0"/>
              <a:t>Norma </a:t>
            </a:r>
            <a:r>
              <a:rPr lang="es-ES" altLang="es-ES" sz="1800" b="1" dirty="0"/>
              <a:t>IRAM 11630</a:t>
            </a:r>
            <a:r>
              <a:rPr lang="es-ES" altLang="es-ES" sz="1800" dirty="0"/>
              <a:t>: Aislamiento térmico de edificios Verificación riesgo de condensación intersticial y superficial en puntos singulares.</a:t>
            </a:r>
          </a:p>
          <a:p>
            <a:pPr eaLnBrk="1" hangingPunct="1">
              <a:defRPr/>
            </a:pPr>
            <a:r>
              <a:rPr lang="es-ES" altLang="es-ES" sz="1800" dirty="0"/>
              <a:t>Norma </a:t>
            </a:r>
            <a:r>
              <a:rPr lang="es-ES" altLang="es-ES" sz="1800" b="1" dirty="0"/>
              <a:t>IRAM 11507-1</a:t>
            </a:r>
            <a:r>
              <a:rPr lang="es-ES" altLang="es-ES" sz="1800" dirty="0"/>
              <a:t>: Carpintería de obra. Ventanas exteriores. Requisitos básicos y clasificación.</a:t>
            </a:r>
          </a:p>
          <a:p>
            <a:pPr eaLnBrk="1" hangingPunct="1">
              <a:defRPr/>
            </a:pPr>
            <a:r>
              <a:rPr lang="es-ES" altLang="es-ES" sz="1800" dirty="0"/>
              <a:t>Norma </a:t>
            </a:r>
            <a:r>
              <a:rPr lang="es-ES" altLang="es-ES" sz="1800" b="1" dirty="0"/>
              <a:t>IRAM 11507-4</a:t>
            </a:r>
            <a:r>
              <a:rPr lang="es-ES" altLang="es-ES" sz="1800" dirty="0"/>
              <a:t>: Carpintería de obra. Ventanas exteriores. Requisitos complementarios. Aislación térmica.</a:t>
            </a:r>
          </a:p>
        </p:txBody>
      </p:sp>
      <p:pic>
        <p:nvPicPr>
          <p:cNvPr id="38916" name="Picture 38915" descr="Almacenes exteriores">
            <a:extLst>
              <a:ext uri="{FF2B5EF4-FFF2-40B4-BE49-F238E27FC236}">
                <a16:creationId xmlns:a16="http://schemas.microsoft.com/office/drawing/2014/main" id="{AB84E5D9-6DED-2842-59FD-76172F6BC98F}"/>
              </a:ext>
            </a:extLst>
          </p:cNvPr>
          <p:cNvPicPr>
            <a:picLocks noChangeAspect="1"/>
          </p:cNvPicPr>
          <p:nvPr/>
        </p:nvPicPr>
        <p:blipFill rotWithShape="1">
          <a:blip r:embed="rId3"/>
          <a:srcRect l="22584" r="33729"/>
          <a:stretch/>
        </p:blipFill>
        <p:spPr>
          <a:xfrm>
            <a:off x="20" y="10"/>
            <a:ext cx="4505305" cy="6857990"/>
          </a:xfrm>
          <a:prstGeom prst="rect">
            <a:avLst/>
          </a:prstGeom>
        </p:spPr>
      </p:pic>
    </p:spTree>
  </p:cSld>
  <p:clrMapOvr>
    <a:masterClrMapping/>
  </p:clrMapOvr>
  <p:transition spd="slow" advTm="1006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3438" y="266699"/>
            <a:ext cx="3495675" cy="838200"/>
          </a:xfrm>
        </p:spPr>
        <p:txBody>
          <a:bodyPr>
            <a:normAutofit fontScale="90000"/>
          </a:bodyPr>
          <a:lstStyle/>
          <a:p>
            <a:pPr>
              <a:defRPr/>
            </a:pPr>
            <a:r>
              <a:rPr lang="es-MX" dirty="0"/>
              <a:t>Sistema Edificio</a:t>
            </a:r>
            <a:endParaRPr lang="es-AR" dirty="0"/>
          </a:p>
        </p:txBody>
      </p:sp>
      <p:graphicFrame>
        <p:nvGraphicFramePr>
          <p:cNvPr id="5" name="4 Diagrama"/>
          <p:cNvGraphicFramePr/>
          <p:nvPr>
            <p:extLst>
              <p:ext uri="{D42A27DB-BD31-4B8C-83A1-F6EECF244321}">
                <p14:modId xmlns:p14="http://schemas.microsoft.com/office/powerpoint/2010/main" val="2020543002"/>
              </p:ext>
            </p:extLst>
          </p:nvPr>
        </p:nvGraphicFramePr>
        <p:xfrm>
          <a:off x="4648200" y="0"/>
          <a:ext cx="7543800" cy="654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2 Diagrama"/>
          <p:cNvGraphicFramePr/>
          <p:nvPr>
            <p:extLst>
              <p:ext uri="{D42A27DB-BD31-4B8C-83A1-F6EECF244321}">
                <p14:modId xmlns:p14="http://schemas.microsoft.com/office/powerpoint/2010/main" val="1806486372"/>
              </p:ext>
            </p:extLst>
          </p:nvPr>
        </p:nvGraphicFramePr>
        <p:xfrm>
          <a:off x="0" y="1052512"/>
          <a:ext cx="4648200" cy="5805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05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schemeClr>
            </a:gs>
            <a:gs pos="44000">
              <a:schemeClr val="accent1">
                <a:lumMod val="45000"/>
                <a:lumOff val="55000"/>
              </a:schemeClr>
            </a:gs>
            <a:gs pos="67000">
              <a:schemeClr val="accent1">
                <a:lumMod val="45000"/>
                <a:lumOff val="55000"/>
              </a:schemeClr>
            </a:gs>
            <a:gs pos="88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5294" t="19792" r="23529" b="8333"/>
          <a:stretch>
            <a:fillRect/>
          </a:stretch>
        </p:blipFill>
        <p:spPr bwMode="auto">
          <a:xfrm>
            <a:off x="-169531" y="0"/>
            <a:ext cx="8669641" cy="687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 name="Rectángulo 1">
            <a:extLst>
              <a:ext uri="{FF2B5EF4-FFF2-40B4-BE49-F238E27FC236}">
                <a16:creationId xmlns:a16="http://schemas.microsoft.com/office/drawing/2014/main" id="{547A4D3E-1676-5702-3CE8-E5142A84F73E}"/>
              </a:ext>
            </a:extLst>
          </p:cNvPr>
          <p:cNvSpPr/>
          <p:nvPr/>
        </p:nvSpPr>
        <p:spPr>
          <a:xfrm>
            <a:off x="8972550" y="428178"/>
            <a:ext cx="2974600" cy="6001643"/>
          </a:xfrm>
          <a:prstGeom prst="rect">
            <a:avLst/>
          </a:prstGeom>
        </p:spPr>
        <p:txBody>
          <a:bodyPr wrap="square">
            <a:spAutoFit/>
          </a:bodyPr>
          <a:lstStyle/>
          <a:p>
            <a:pPr algn="ctr" hangingPunct="0">
              <a:defRPr/>
            </a:pPr>
            <a:r>
              <a:rPr lang="es-AR" sz="2400" dirty="0"/>
              <a:t>Todos los elementos arquitectónicos tradicionales o no, </a:t>
            </a:r>
            <a:r>
              <a:rPr lang="es-AR" sz="2400" u="sng" dirty="0"/>
              <a:t>ofrecen su influencia</a:t>
            </a:r>
            <a:r>
              <a:rPr lang="es-AR" sz="2400" dirty="0"/>
              <a:t> (RESISTENCIA) en cuanto a la </a:t>
            </a:r>
            <a:r>
              <a:rPr lang="es-AR" sz="2400" u="sng" dirty="0">
                <a:solidFill>
                  <a:srgbClr val="F91C05"/>
                </a:solidFill>
              </a:rPr>
              <a:t>gestión térmica,</a:t>
            </a:r>
            <a:r>
              <a:rPr lang="es-AR" sz="2400" dirty="0"/>
              <a:t> produciéndose numerosos fenómenos de intercambio de flujos energéticos que definen el comportamiento térmico y ambiental del mismo</a:t>
            </a:r>
            <a:r>
              <a:rPr lang="es-AR" dirty="0"/>
              <a:t>.</a:t>
            </a:r>
            <a:endParaRPr lang="es-AR" sz="2400" dirty="0"/>
          </a:p>
        </p:txBody>
      </p:sp>
    </p:spTree>
    <p:extLst>
      <p:ext uri="{BB962C8B-B14F-4D97-AF65-F5344CB8AC3E}">
        <p14:creationId xmlns:p14="http://schemas.microsoft.com/office/powerpoint/2010/main" val="373779910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462</TotalTime>
  <Words>3047</Words>
  <Application>Microsoft Office PowerPoint</Application>
  <PresentationFormat>Panorámica</PresentationFormat>
  <Paragraphs>374</Paragraphs>
  <Slides>54</Slides>
  <Notes>7</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54</vt:i4>
      </vt:variant>
    </vt:vector>
  </HeadingPairs>
  <TitlesOfParts>
    <vt:vector size="64" baseType="lpstr">
      <vt:lpstr>Arial</vt:lpstr>
      <vt:lpstr>Calibri</vt:lpstr>
      <vt:lpstr>Calibri Light</vt:lpstr>
      <vt:lpstr>Century Gothic</vt:lpstr>
      <vt:lpstr>Comic Sans MS</vt:lpstr>
      <vt:lpstr>Times New Roman</vt:lpstr>
      <vt:lpstr>Verdana</vt:lpstr>
      <vt:lpstr>Wingdings</vt:lpstr>
      <vt:lpstr>Tema de Office</vt:lpstr>
      <vt:lpstr>Ecuación</vt:lpstr>
      <vt:lpstr>EFICIENCIA ENERGÉTICA EN EDIFICIOS UTILIZANDO LA SIMULACIÓN  </vt:lpstr>
      <vt:lpstr>Presentación de PowerPoint</vt:lpstr>
      <vt:lpstr>Presentación de PowerPoint</vt:lpstr>
      <vt:lpstr>Presentación de PowerPoint</vt:lpstr>
      <vt:lpstr>Presentación de PowerPoint</vt:lpstr>
      <vt:lpstr>Decreto 1030/10 – Reglamentación de la Ley 13059</vt:lpstr>
      <vt:lpstr>Normas IRAM vigentes a cumplimentar:</vt:lpstr>
      <vt:lpstr>Sistema Edificio</vt:lpstr>
      <vt:lpstr>Presentación de PowerPoint</vt:lpstr>
      <vt:lpstr>Presentación de PowerPoint</vt:lpstr>
      <vt:lpstr>Presentación de PowerPoint</vt:lpstr>
      <vt:lpstr>Presentación de PowerPoint</vt:lpstr>
      <vt:lpstr>Presentación de PowerPoint</vt:lpstr>
      <vt:lpstr>Simuladores analizados</vt:lpstr>
      <vt:lpstr>Rango de aplicaciones</vt:lpstr>
      <vt:lpstr> Limitaciones</vt:lpstr>
      <vt:lpstr>eQuest</vt:lpstr>
      <vt:lpstr>Ejemplo de uso de eQuest</vt:lpstr>
      <vt:lpstr>En la WEB</vt:lpstr>
      <vt:lpstr>Al iniciar un nuevo proyecto</vt:lpstr>
      <vt:lpstr>Cuenta con dos modalidades</vt:lpstr>
      <vt:lpstr>Schematic</vt:lpstr>
      <vt:lpstr>Detalles constructivos: Forma de la base del edificio</vt:lpstr>
      <vt:lpstr>Elementos de construcción de la envolvente del edificio</vt:lpstr>
      <vt:lpstr>Puertas – Ventanas – Sombras exteriores</vt:lpstr>
      <vt:lpstr>Actividades en las distintas áreas del edificio cuando están ocupadas y desocupadas y esquema horario de uso</vt:lpstr>
      <vt:lpstr>Sistema de HVAC y ajuste de temperaturas (Calefacción Refrigeración Aire acondicionado)</vt:lpstr>
      <vt:lpstr>Una vez cargada toda la información solicitada</vt:lpstr>
      <vt:lpstr>Presentación de PowerPoint</vt:lpstr>
      <vt:lpstr>Lista de reportes y ejemplo de uno</vt:lpstr>
      <vt:lpstr>Presentación de PowerPoint</vt:lpstr>
      <vt:lpstr>Luego se vuelve a simular</vt:lpstr>
      <vt:lpstr>APLICACIÓN DE LA SIMULACIÓN ENERGÉTICA A UNA CASA DE CARACTERÍSTICAS BIOCLIMÁTICAS DE LA ZONA DE ISLAS DE ZÁRATE CAMPANA PARA SU EVALUACIÓN Y MEJORA ENERGÉTICA</vt:lpstr>
      <vt:lpstr>Presentación de PowerPoint</vt:lpstr>
      <vt:lpstr>Metodología</vt:lpstr>
      <vt:lpstr>Descripción general de la casa</vt:lpstr>
      <vt:lpstr>Valores energéticos según las Normas IRAM correspondientes</vt:lpstr>
      <vt:lpstr>Modelización de la envolvente del edificio – vista lado norte</vt:lpstr>
      <vt:lpstr>Modelización de la envolvente del edificio – vista lado sur</vt:lpstr>
      <vt:lpstr>Introducción de datos</vt:lpstr>
      <vt:lpstr>Valores energéticos</vt:lpstr>
      <vt:lpstr>Componentes y transmitancias de la casa mejorada</vt:lpstr>
      <vt:lpstr>Valores energéticos  luego de aplicar las estrategias de mejora</vt:lpstr>
      <vt:lpstr>Calificación energética</vt:lpstr>
      <vt:lpstr>Análisis particular del invernáculo</vt:lpstr>
      <vt:lpstr>DETERMINACION DEL CONSUMO ENERGÉTICO REAL</vt:lpstr>
      <vt:lpstr>DETERMINACION DEL CONSUMO ENERGÉTICO REAL</vt:lpstr>
      <vt:lpstr>Resultado de la simulación</vt:lpstr>
      <vt:lpstr>Desglose de consumo</vt:lpstr>
      <vt:lpstr>Simulación con las mejoras</vt:lpstr>
      <vt:lpstr>Tabla de consumos con las mejoras</vt:lpstr>
      <vt:lpstr>Cuadro comparativo de consumos energéticos. Anuales </vt:lpstr>
      <vt:lpstr>Conclusión</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EFICIENCIA ENERGÉTICA EN EDIFICIOS UTILIZANDO LA SIMULACIÓN</dc:title>
  <dc:creator>Maria Elena Soldatti</dc:creator>
  <cp:lastModifiedBy>Maria Elena Soldatti</cp:lastModifiedBy>
  <cp:revision>14</cp:revision>
  <dcterms:created xsi:type="dcterms:W3CDTF">2023-04-25T11:28:21Z</dcterms:created>
  <dcterms:modified xsi:type="dcterms:W3CDTF">2023-04-26T19:25:50Z</dcterms:modified>
</cp:coreProperties>
</file>